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8.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8" r:id="rId7"/>
    <p:sldId id="269" r:id="rId8"/>
    <p:sldId id="261" r:id="rId9"/>
    <p:sldId id="270" r:id="rId10"/>
    <p:sldId id="266" r:id="rId11"/>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36" autoAdjust="0"/>
    <p:restoredTop sz="73514" autoAdjust="0"/>
  </p:normalViewPr>
  <p:slideViewPr>
    <p:cSldViewPr snapToGrid="0" snapToObjects="1">
      <p:cViewPr>
        <p:scale>
          <a:sx n="50" d="100"/>
          <a:sy n="50" d="100"/>
        </p:scale>
        <p:origin x="1685"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BCA92-8554-4EDE-A11B-02425EE03A7B}" type="datetimeFigureOut">
              <a:rPr lang="zh-CN" altLang="en-US" smtClean="0"/>
              <a:t>2025/4/25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14F5F-C2EE-40BE-98E7-BEA81A23D3B4}" type="slidenum">
              <a:rPr lang="zh-CN" altLang="en-US" smtClean="0"/>
              <a:t>‹#›</a:t>
            </a:fld>
            <a:endParaRPr lang="zh-CN" altLang="en-US"/>
          </a:p>
        </p:txBody>
      </p:sp>
    </p:spTree>
    <p:extLst>
      <p:ext uri="{BB962C8B-B14F-4D97-AF65-F5344CB8AC3E}">
        <p14:creationId xmlns:p14="http://schemas.microsoft.com/office/powerpoint/2010/main" val="2748247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Segoe UI" panose="020B0502040204020203" pitchFamily="34" charset="0"/>
                <a:ea typeface="Times New Roman" panose="02020603050405020304" pitchFamily="18" charset="0"/>
              </a:rPr>
              <a:t>Hey, everyone! This is the project </a:t>
            </a:r>
            <a:r>
              <a:rPr lang="en-HK" sz="1800" i="1" dirty="0">
                <a:latin typeface="Cambria" panose="02040503050406030204" pitchFamily="18" charset="0"/>
                <a:ea typeface="Cambria" panose="02040503050406030204" pitchFamily="18" charset="0"/>
              </a:rPr>
              <a:t>AI Photobooth from animal party.</a:t>
            </a:r>
          </a:p>
          <a:p>
            <a:r>
              <a:rPr lang="en-HK" sz="1800" dirty="0">
                <a:effectLst/>
                <a:latin typeface="Segoe UI" panose="020B0502040204020203" pitchFamily="34" charset="0"/>
                <a:ea typeface="Times New Roman" panose="02020603050405020304" pitchFamily="18" charset="0"/>
              </a:rPr>
              <a:t>It is all about making a cool, personalized virtual interactive photobooth experience. </a:t>
            </a:r>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1</a:t>
            </a:fld>
            <a:endParaRPr lang="zh-CN" altLang="en-US"/>
          </a:p>
        </p:txBody>
      </p:sp>
    </p:spTree>
    <p:extLst>
      <p:ext uri="{BB962C8B-B14F-4D97-AF65-F5344CB8AC3E}">
        <p14:creationId xmlns:p14="http://schemas.microsoft.com/office/powerpoint/2010/main" val="2396937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now Lets check the final result.</a:t>
            </a:r>
          </a:p>
          <a:p>
            <a:endParaRPr lang="en-US" dirty="0"/>
          </a:p>
          <a:p>
            <a:r>
              <a:rPr lang="en-US" altLang="zh-CN" dirty="0"/>
              <a:t>Start our photobooth journey, choose the character in library and take photo! If you are satisfied with it, just click next, otherwise you can retake it. Then you get the final picture with your favorite character. Click new photo to start all over again.</a:t>
            </a:r>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10</a:t>
            </a:fld>
            <a:endParaRPr lang="zh-CN" altLang="en-US"/>
          </a:p>
        </p:txBody>
      </p:sp>
    </p:spTree>
    <p:extLst>
      <p:ext uri="{BB962C8B-B14F-4D97-AF65-F5344CB8AC3E}">
        <p14:creationId xmlns:p14="http://schemas.microsoft.com/office/powerpoint/2010/main" val="310777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solidFill>
                  <a:srgbClr val="000000"/>
                </a:solidFill>
                <a:effectLst/>
                <a:latin typeface="Segoe UI" panose="020B0502040204020203" pitchFamily="34" charset="0"/>
                <a:ea typeface="Times New Roman" panose="02020603050405020304" pitchFamily="18" charset="0"/>
              </a:rPr>
              <a:t>We're using </a:t>
            </a:r>
            <a:r>
              <a:rPr lang="en-HK" sz="1800" dirty="0" err="1">
                <a:solidFill>
                  <a:srgbClr val="000000"/>
                </a:solidFill>
                <a:effectLst/>
                <a:latin typeface="Segoe UI" panose="020B0502040204020203" pitchFamily="34" charset="0"/>
                <a:ea typeface="Times New Roman" panose="02020603050405020304" pitchFamily="18" charset="0"/>
              </a:rPr>
              <a:t>resourses</a:t>
            </a:r>
            <a:r>
              <a:rPr lang="en-HK" sz="1800" dirty="0">
                <a:solidFill>
                  <a:srgbClr val="000000"/>
                </a:solidFill>
                <a:effectLst/>
                <a:latin typeface="Segoe UI" panose="020B0502040204020203" pitchFamily="34" charset="0"/>
                <a:ea typeface="Times New Roman" panose="02020603050405020304" pitchFamily="18" charset="0"/>
              </a:rPr>
              <a:t> from our shared character library and </a:t>
            </a:r>
            <a:r>
              <a:rPr lang="en-US" sz="1800" dirty="0">
                <a:solidFill>
                  <a:srgbClr val="000000"/>
                </a:solidFill>
                <a:effectLst/>
                <a:latin typeface="Segoe UI" panose="020B0502040204020203" pitchFamily="34" charset="0"/>
                <a:ea typeface="Arial Unicode MS" panose="020B0604020202020204" pitchFamily="34" charset="-128"/>
              </a:rPr>
              <a:t>integrate them with the image generation capabilities of </a:t>
            </a:r>
            <a:r>
              <a:rPr lang="en-US" sz="1800" dirty="0" err="1">
                <a:solidFill>
                  <a:srgbClr val="000000"/>
                </a:solidFill>
                <a:effectLst/>
                <a:latin typeface="Segoe UI" panose="020B0502040204020203" pitchFamily="34" charset="0"/>
                <a:ea typeface="Arial Unicode MS" panose="020B0604020202020204" pitchFamily="34" charset="-128"/>
              </a:rPr>
              <a:t>ComfyUI</a:t>
            </a:r>
            <a:r>
              <a:rPr lang="en-US" sz="1800" dirty="0">
                <a:solidFill>
                  <a:srgbClr val="000000"/>
                </a:solidFill>
                <a:effectLst/>
                <a:latin typeface="Segoe UI" panose="020B0502040204020203" pitchFamily="34" charset="0"/>
                <a:ea typeface="Arial Unicode MS" panose="020B0604020202020204" pitchFamily="34" charset="-128"/>
              </a:rPr>
              <a:t> and the interactive interface design in </a:t>
            </a:r>
            <a:r>
              <a:rPr lang="en-US" sz="1800" dirty="0" err="1">
                <a:solidFill>
                  <a:srgbClr val="000000"/>
                </a:solidFill>
                <a:effectLst/>
                <a:latin typeface="Segoe UI" panose="020B0502040204020203" pitchFamily="34" charset="0"/>
                <a:ea typeface="Arial Unicode MS" panose="020B0604020202020204" pitchFamily="34" charset="-128"/>
              </a:rPr>
              <a:t>TouchDesigner</a:t>
            </a:r>
            <a:r>
              <a:rPr lang="en-HK" sz="1800" dirty="0">
                <a:solidFill>
                  <a:srgbClr val="000000"/>
                </a:solidFill>
                <a:effectLst/>
                <a:latin typeface="Segoe UI" panose="020B0502040204020203" pitchFamily="34" charset="0"/>
                <a:ea typeface="Times New Roman" panose="02020603050405020304" pitchFamily="18" charset="0"/>
              </a:rPr>
              <a:t>.</a:t>
            </a:r>
            <a:endParaRPr lang="en-HK" sz="1800" dirty="0">
              <a:effectLst/>
              <a:latin typeface="Times New Roman" panose="02020603050405020304" pitchFamily="18" charset="0"/>
              <a:ea typeface="Arial Unicode MS" panose="020B0604020202020204" pitchFamily="34" charset="-128"/>
            </a:endParaRPr>
          </a:p>
          <a:p>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2</a:t>
            </a:fld>
            <a:endParaRPr lang="zh-CN" altLang="en-US"/>
          </a:p>
        </p:txBody>
      </p:sp>
    </p:spTree>
    <p:extLst>
      <p:ext uri="{BB962C8B-B14F-4D97-AF65-F5344CB8AC3E}">
        <p14:creationId xmlns:p14="http://schemas.microsoft.com/office/powerpoint/2010/main" val="59399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Segoe UI" panose="020B0502040204020203" pitchFamily="34" charset="0"/>
                <a:ea typeface="Arial Unicode MS" panose="020B0604020202020204" pitchFamily="34" charset="-128"/>
              </a:rPr>
              <a:t>The overall process is that, users can choose a character from our library. The system will then generate images of the selected character in various poses, capture and process the user's real-time image. Finally, it combines the user and the virtual character to produce images in photobooth layout, so users can take a virtual selfie with their favorite characters.</a:t>
            </a:r>
            <a:endParaRPr lang="en-HK" sz="1800" dirty="0">
              <a:effectLst/>
              <a:latin typeface="Times New Roman" panose="02020603050405020304" pitchFamily="18" charset="0"/>
              <a:ea typeface="Arial Unicode MS" panose="020B0604020202020204" pitchFamily="34" charset="-128"/>
            </a:endParaRPr>
          </a:p>
          <a:p>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3</a:t>
            </a:fld>
            <a:endParaRPr lang="zh-CN" altLang="en-US"/>
          </a:p>
        </p:txBody>
      </p:sp>
    </p:spTree>
    <p:extLst>
      <p:ext uri="{BB962C8B-B14F-4D97-AF65-F5344CB8AC3E}">
        <p14:creationId xmlns:p14="http://schemas.microsoft.com/office/powerpoint/2010/main" val="240934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ts val="2100"/>
              </a:lnSpc>
              <a:spcBef>
                <a:spcPts val="0"/>
              </a:spcBef>
              <a:spcAft>
                <a:spcPts val="0"/>
              </a:spcAft>
            </a:pPr>
            <a:r>
              <a:rPr lang="en-HK" sz="1800" dirty="0">
                <a:solidFill>
                  <a:srgbClr val="000000"/>
                </a:solidFill>
                <a:effectLst/>
                <a:latin typeface="Segoe UI" panose="020B0502040204020203" pitchFamily="34" charset="0"/>
                <a:ea typeface="Times New Roman" panose="02020603050405020304" pitchFamily="18" charset="0"/>
              </a:rPr>
              <a:t>We built the character selection interface in </a:t>
            </a:r>
            <a:r>
              <a:rPr lang="en-HK" sz="1800" dirty="0" err="1">
                <a:solidFill>
                  <a:srgbClr val="000000"/>
                </a:solidFill>
                <a:effectLst/>
                <a:latin typeface="Segoe UI" panose="020B0502040204020203" pitchFamily="34" charset="0"/>
                <a:ea typeface="Times New Roman" panose="02020603050405020304" pitchFamily="18" charset="0"/>
              </a:rPr>
              <a:t>TouchDesigner</a:t>
            </a:r>
            <a:r>
              <a:rPr lang="en-HK" sz="1800" dirty="0">
                <a:solidFill>
                  <a:srgbClr val="000000"/>
                </a:solidFill>
                <a:effectLst/>
                <a:latin typeface="Segoe UI" panose="020B0502040204020203" pitchFamily="34" charset="0"/>
                <a:ea typeface="Times New Roman" panose="02020603050405020304" pitchFamily="18" charset="0"/>
              </a:rPr>
              <a:t>. </a:t>
            </a:r>
          </a:p>
          <a:p>
            <a:pPr marL="0" marR="0">
              <a:lnSpc>
                <a:spcPts val="2100"/>
              </a:lnSpc>
              <a:spcBef>
                <a:spcPts val="0"/>
              </a:spcBef>
              <a:spcAft>
                <a:spcPts val="0"/>
              </a:spcAft>
            </a:pPr>
            <a:r>
              <a:rPr lang="en-HK" sz="1800" dirty="0">
                <a:effectLst/>
                <a:latin typeface="Segoe UI" panose="020B0502040204020203" pitchFamily="34" charset="0"/>
                <a:ea typeface="Times New Roman" panose="02020603050405020304" pitchFamily="18" charset="0"/>
              </a:rPr>
              <a:t> </a:t>
            </a:r>
            <a:endParaRPr lang="en-HK" sz="1800" dirty="0">
              <a:effectLst/>
              <a:latin typeface="Times New Roman" panose="02020603050405020304" pitchFamily="18" charset="0"/>
              <a:ea typeface="Arial Unicode MS" panose="020B0604020202020204" pitchFamily="34" charset="-128"/>
            </a:endParaRPr>
          </a:p>
          <a:p>
            <a:pPr marL="0" marR="0">
              <a:lnSpc>
                <a:spcPts val="2100"/>
              </a:lnSpc>
              <a:spcBef>
                <a:spcPts val="0"/>
              </a:spcBef>
              <a:spcAft>
                <a:spcPts val="0"/>
              </a:spcAft>
            </a:pPr>
            <a:r>
              <a:rPr lang="en-HK" sz="1800" dirty="0">
                <a:solidFill>
                  <a:srgbClr val="000000"/>
                </a:solidFill>
                <a:effectLst/>
                <a:latin typeface="Segoe UI" panose="020B0502040204020203" pitchFamily="34" charset="0"/>
                <a:ea typeface="Times New Roman" panose="02020603050405020304" pitchFamily="18" charset="0"/>
              </a:rPr>
              <a:t>Firstly we have the cover page here. we use nodes like panel and select to make the buttons work. They make sure the signals get sent right, so the interface switches and the process moves forward.</a:t>
            </a:r>
            <a:endParaRPr lang="en-HK" sz="1800" dirty="0">
              <a:effectLst/>
              <a:latin typeface="Times New Roman" panose="02020603050405020304" pitchFamily="18" charset="0"/>
              <a:ea typeface="Arial Unicode MS" panose="020B0604020202020204" pitchFamily="34" charset="-128"/>
            </a:endParaRPr>
          </a:p>
          <a:p>
            <a:pPr marL="0" marR="0">
              <a:spcBef>
                <a:spcPts val="0"/>
              </a:spcBef>
              <a:spcAft>
                <a:spcPts val="0"/>
              </a:spcAft>
            </a:pPr>
            <a:r>
              <a:rPr lang="en-HK" sz="1800" dirty="0">
                <a:effectLst/>
                <a:latin typeface="Times New Roman" panose="02020603050405020304" pitchFamily="18" charset="0"/>
                <a:ea typeface="Times New Roman" panose="02020603050405020304" pitchFamily="18" charset="0"/>
              </a:rPr>
              <a:t> </a:t>
            </a:r>
            <a:endParaRPr lang="en-HK" sz="1800" dirty="0">
              <a:effectLst/>
              <a:latin typeface="Times New Roman" panose="02020603050405020304" pitchFamily="18" charset="0"/>
              <a:ea typeface="Arial Unicode MS" panose="020B0604020202020204" pitchFamily="34" charset="-128"/>
            </a:endParaRPr>
          </a:p>
          <a:p>
            <a:pPr marL="0" marR="0">
              <a:lnSpc>
                <a:spcPts val="2100"/>
              </a:lnSpc>
              <a:spcBef>
                <a:spcPts val="0"/>
              </a:spcBef>
              <a:spcAft>
                <a:spcPts val="0"/>
              </a:spcAft>
            </a:pPr>
            <a:r>
              <a:rPr lang="en-HK" sz="1800" dirty="0">
                <a:solidFill>
                  <a:srgbClr val="000000"/>
                </a:solidFill>
                <a:effectLst/>
                <a:latin typeface="Segoe UI" panose="020B0502040204020203" pitchFamily="34" charset="0"/>
                <a:ea typeface="Times New Roman" panose="02020603050405020304" pitchFamily="18" charset="0"/>
              </a:rPr>
              <a:t>we show the characters as little thumbnails with their name and appearance.</a:t>
            </a:r>
            <a:endParaRPr lang="en-HK" sz="1800" dirty="0">
              <a:effectLst/>
              <a:latin typeface="Times New Roman" panose="02020603050405020304" pitchFamily="18" charset="0"/>
              <a:ea typeface="Arial Unicode MS" panose="020B0604020202020204" pitchFamily="34" charset="-128"/>
            </a:endParaRPr>
          </a:p>
          <a:p>
            <a:pPr marL="0" marR="0">
              <a:spcBef>
                <a:spcPts val="0"/>
              </a:spcBef>
              <a:spcAft>
                <a:spcPts val="0"/>
              </a:spcAft>
            </a:pPr>
            <a:r>
              <a:rPr lang="en-HK" sz="1800" dirty="0">
                <a:effectLst/>
                <a:latin typeface="Times New Roman" panose="02020603050405020304" pitchFamily="18" charset="0"/>
                <a:ea typeface="Times New Roman" panose="02020603050405020304" pitchFamily="18" charset="0"/>
              </a:rPr>
              <a:t> </a:t>
            </a:r>
            <a:endParaRPr lang="en-HK" sz="1800" dirty="0">
              <a:effectLst/>
              <a:latin typeface="Times New Roman" panose="02020603050405020304" pitchFamily="18" charset="0"/>
              <a:ea typeface="Arial Unicode MS" panose="020B0604020202020204" pitchFamily="34" charset="-128"/>
            </a:endParaRPr>
          </a:p>
          <a:p>
            <a:pPr marL="0" marR="0">
              <a:lnSpc>
                <a:spcPts val="2100"/>
              </a:lnSpc>
              <a:spcBef>
                <a:spcPts val="0"/>
              </a:spcBef>
              <a:spcAft>
                <a:spcPts val="0"/>
              </a:spcAft>
            </a:pPr>
            <a:r>
              <a:rPr lang="en-HK" sz="1800" dirty="0">
                <a:solidFill>
                  <a:srgbClr val="000000"/>
                </a:solidFill>
                <a:effectLst/>
                <a:latin typeface="Segoe UI" panose="020B0502040204020203" pitchFamily="34" charset="0"/>
                <a:ea typeface="Times New Roman" panose="02020603050405020304" pitchFamily="18" charset="0"/>
              </a:rPr>
              <a:t>we added a Panel CHOP to each character box to transform the Lora data. </a:t>
            </a:r>
          </a:p>
          <a:p>
            <a:pPr marL="0" marR="0">
              <a:lnSpc>
                <a:spcPts val="2100"/>
              </a:lnSpc>
              <a:spcBef>
                <a:spcPts val="0"/>
              </a:spcBef>
              <a:spcAft>
                <a:spcPts val="0"/>
              </a:spcAft>
            </a:pPr>
            <a:r>
              <a:rPr lang="en-HK" sz="1800" dirty="0">
                <a:solidFill>
                  <a:srgbClr val="000000"/>
                </a:solidFill>
                <a:effectLst/>
                <a:latin typeface="Segoe UI" panose="020B0502040204020203" pitchFamily="34" charset="0"/>
                <a:ea typeface="Times New Roman" panose="02020603050405020304" pitchFamily="18" charset="0"/>
              </a:rPr>
              <a:t>When a user clicks a character, the script runs and writes the </a:t>
            </a:r>
            <a:r>
              <a:rPr lang="en-HK" sz="1800" dirty="0" err="1">
                <a:solidFill>
                  <a:srgbClr val="000000"/>
                </a:solidFill>
                <a:effectLst/>
                <a:latin typeface="Segoe UI" panose="020B0502040204020203" pitchFamily="34" charset="0"/>
                <a:ea typeface="Times New Roman" panose="02020603050405020304" pitchFamily="18" charset="0"/>
              </a:rPr>
              <a:t>LoRA</a:t>
            </a:r>
            <a:r>
              <a:rPr lang="en-HK" sz="1800" dirty="0">
                <a:solidFill>
                  <a:srgbClr val="000000"/>
                </a:solidFill>
                <a:effectLst/>
                <a:latin typeface="Segoe UI" panose="020B0502040204020203" pitchFamily="34" charset="0"/>
                <a:ea typeface="Times New Roman" panose="02020603050405020304" pitchFamily="18" charset="0"/>
              </a:rPr>
              <a:t> file path for that character into a Constant CHOP. it reads this to know which character was picked. </a:t>
            </a:r>
            <a:endParaRPr lang="en-HK" sz="1800" dirty="0">
              <a:effectLst/>
              <a:latin typeface="Times New Roman" panose="02020603050405020304" pitchFamily="18" charset="0"/>
              <a:ea typeface="Arial Unicode MS" panose="020B0604020202020204" pitchFamily="34" charset="-128"/>
            </a:endParaRPr>
          </a:p>
        </p:txBody>
      </p:sp>
      <p:sp>
        <p:nvSpPr>
          <p:cNvPr id="4" name="灯片编号占位符 3"/>
          <p:cNvSpPr>
            <a:spLocks noGrp="1"/>
          </p:cNvSpPr>
          <p:nvPr>
            <p:ph type="sldNum" sz="quarter" idx="5"/>
          </p:nvPr>
        </p:nvSpPr>
        <p:spPr/>
        <p:txBody>
          <a:bodyPr/>
          <a:lstStyle/>
          <a:p>
            <a:fld id="{BF414F5F-C2EE-40BE-98E7-BEA81A23D3B4}" type="slidenum">
              <a:rPr lang="zh-CN" altLang="en-US" smtClean="0"/>
              <a:t>4</a:t>
            </a:fld>
            <a:endParaRPr lang="zh-CN" altLang="en-US"/>
          </a:p>
        </p:txBody>
      </p:sp>
    </p:spTree>
    <p:extLst>
      <p:ext uri="{BB962C8B-B14F-4D97-AF65-F5344CB8AC3E}">
        <p14:creationId xmlns:p14="http://schemas.microsoft.com/office/powerpoint/2010/main" val="1298994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solidFill>
                  <a:srgbClr val="000000"/>
                </a:solidFill>
                <a:effectLst/>
                <a:latin typeface="Segoe UI" panose="020B0502040204020203" pitchFamily="34" charset="0"/>
                <a:ea typeface="Times New Roman" panose="02020603050405020304" pitchFamily="18" charset="0"/>
              </a:rPr>
              <a:t>Next stage of pose generation, </a:t>
            </a:r>
            <a:r>
              <a:rPr lang="en-HK" sz="1800" dirty="0">
                <a:effectLst/>
                <a:latin typeface="Segoe UI" panose="020B0502040204020203" pitchFamily="34" charset="0"/>
                <a:ea typeface="Times New Roman" panose="02020603050405020304" pitchFamily="18" charset="0"/>
              </a:rPr>
              <a:t>we load a </a:t>
            </a:r>
            <a:r>
              <a:rPr lang="en-HK" sz="1800" dirty="0" err="1">
                <a:effectLst/>
                <a:latin typeface="Segoe UI" panose="020B0502040204020203" pitchFamily="34" charset="0"/>
                <a:ea typeface="Times New Roman" panose="02020603050405020304" pitchFamily="18" charset="0"/>
              </a:rPr>
              <a:t>Openpose</a:t>
            </a:r>
            <a:r>
              <a:rPr lang="en-HK" sz="1800" dirty="0">
                <a:effectLst/>
                <a:latin typeface="Segoe UI" panose="020B0502040204020203" pitchFamily="34" charset="0"/>
                <a:ea typeface="Times New Roman" panose="02020603050405020304" pitchFamily="18" charset="0"/>
              </a:rPr>
              <a:t> ControlNet model </a:t>
            </a:r>
            <a:r>
              <a:rPr lang="en-HK" sz="1800" dirty="0">
                <a:solidFill>
                  <a:srgbClr val="000000"/>
                </a:solidFill>
                <a:effectLst/>
                <a:latin typeface="Segoe UI" panose="020B0502040204020203" pitchFamily="34" charset="0"/>
                <a:ea typeface="Times New Roman" panose="02020603050405020304" pitchFamily="18" charset="0"/>
              </a:rPr>
              <a:t>In </a:t>
            </a:r>
            <a:r>
              <a:rPr lang="en-HK" sz="1800" dirty="0" err="1">
                <a:solidFill>
                  <a:srgbClr val="000000"/>
                </a:solidFill>
                <a:effectLst/>
                <a:latin typeface="Segoe UI" panose="020B0502040204020203" pitchFamily="34" charset="0"/>
                <a:ea typeface="Times New Roman" panose="02020603050405020304" pitchFamily="18" charset="0"/>
              </a:rPr>
              <a:t>ComfyUI</a:t>
            </a:r>
            <a:r>
              <a:rPr lang="en-HK" sz="1800" dirty="0">
                <a:solidFill>
                  <a:srgbClr val="000000"/>
                </a:solidFill>
                <a:effectLst/>
                <a:latin typeface="Segoe UI" panose="020B0502040204020203" pitchFamily="34" charset="0"/>
                <a:ea typeface="Times New Roman" panose="02020603050405020304" pitchFamily="18" charset="0"/>
              </a:rPr>
              <a:t> </a:t>
            </a:r>
            <a:r>
              <a:rPr lang="en-HK" sz="1800" dirty="0">
                <a:effectLst/>
                <a:latin typeface="Segoe UI" panose="020B0502040204020203" pitchFamily="34" charset="0"/>
                <a:ea typeface="Times New Roman" panose="02020603050405020304" pitchFamily="18" charset="0"/>
              </a:rPr>
              <a:t>to transform a pose reference image to a "stick figure". This makes the output image follow the pose exactly, while still matching the text description and the character's look.</a:t>
            </a:r>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5</a:t>
            </a:fld>
            <a:endParaRPr lang="zh-CN" altLang="en-US"/>
          </a:p>
        </p:txBody>
      </p:sp>
    </p:spTree>
    <p:extLst>
      <p:ext uri="{BB962C8B-B14F-4D97-AF65-F5344CB8AC3E}">
        <p14:creationId xmlns:p14="http://schemas.microsoft.com/office/powerpoint/2010/main" val="289323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ts val="2100"/>
              </a:lnSpc>
              <a:spcBef>
                <a:spcPts val="0"/>
              </a:spcBef>
              <a:spcAft>
                <a:spcPts val="0"/>
              </a:spcAft>
              <a:buSzPts val="1000"/>
              <a:buFont typeface="Symbol" panose="05050102010706020507" pitchFamily="18" charset="2"/>
              <a:buNone/>
              <a:tabLst>
                <a:tab pos="457200" algn="l"/>
              </a:tabLst>
            </a:pPr>
            <a:r>
              <a:rPr lang="en-HK" sz="1800" dirty="0">
                <a:solidFill>
                  <a:srgbClr val="000000"/>
                </a:solidFill>
                <a:effectLst/>
                <a:latin typeface="Segoe UI" panose="020B0502040204020203" pitchFamily="34" charset="0"/>
                <a:ea typeface="Times New Roman" panose="02020603050405020304" pitchFamily="18" charset="0"/>
              </a:rPr>
              <a:t>This </a:t>
            </a:r>
            <a:r>
              <a:rPr lang="en-HK" sz="1800" dirty="0" err="1">
                <a:solidFill>
                  <a:srgbClr val="000000"/>
                </a:solidFill>
                <a:effectLst/>
                <a:latin typeface="Segoe UI" panose="020B0502040204020203" pitchFamily="34" charset="0"/>
                <a:ea typeface="Times New Roman" panose="02020603050405020304" pitchFamily="18" charset="0"/>
              </a:rPr>
              <a:t>ComfyUI</a:t>
            </a:r>
            <a:r>
              <a:rPr lang="en-HK" sz="1800" dirty="0">
                <a:solidFill>
                  <a:srgbClr val="000000"/>
                </a:solidFill>
                <a:effectLst/>
                <a:latin typeface="Segoe UI" panose="020B0502040204020203" pitchFamily="34" charset="0"/>
                <a:ea typeface="Times New Roman" panose="02020603050405020304" pitchFamily="18" charset="0"/>
              </a:rPr>
              <a:t> setup makes four different poses of the same character. We load one character's </a:t>
            </a:r>
            <a:r>
              <a:rPr lang="en-HK" sz="1800" dirty="0" err="1">
                <a:solidFill>
                  <a:srgbClr val="000000"/>
                </a:solidFill>
                <a:effectLst/>
                <a:latin typeface="Segoe UI" panose="020B0502040204020203" pitchFamily="34" charset="0"/>
                <a:ea typeface="Times New Roman" panose="02020603050405020304" pitchFamily="18" charset="0"/>
              </a:rPr>
              <a:t>LoRA</a:t>
            </a:r>
            <a:r>
              <a:rPr lang="en-HK" sz="1800" dirty="0">
                <a:solidFill>
                  <a:srgbClr val="000000"/>
                </a:solidFill>
                <a:effectLst/>
                <a:latin typeface="Segoe UI" panose="020B0502040204020203" pitchFamily="34" charset="0"/>
                <a:ea typeface="Times New Roman" panose="02020603050405020304" pitchFamily="18" charset="0"/>
              </a:rPr>
              <a:t> and some shared text prompts to keep the character looking the same. Then, we split the process into four separate paths.</a:t>
            </a:r>
            <a:endParaRPr lang="en-HK" sz="1800" dirty="0">
              <a:solidFill>
                <a:srgbClr val="000000"/>
              </a:solidFill>
              <a:effectLst/>
              <a:latin typeface="Times New Roman" panose="02020603050405020304" pitchFamily="18" charset="0"/>
              <a:ea typeface="Arial Unicode MS" panose="020B0604020202020204" pitchFamily="34" charset="-128"/>
            </a:endParaRPr>
          </a:p>
          <a:p>
            <a:pPr marL="0" marR="0">
              <a:spcBef>
                <a:spcPts val="0"/>
              </a:spcBef>
              <a:spcAft>
                <a:spcPts val="0"/>
              </a:spcAft>
            </a:pPr>
            <a:r>
              <a:rPr lang="en-HK" sz="1800" dirty="0">
                <a:effectLst/>
                <a:latin typeface="Times New Roman" panose="02020603050405020304" pitchFamily="18" charset="0"/>
                <a:ea typeface="Times New Roman" panose="02020603050405020304" pitchFamily="18" charset="0"/>
              </a:rPr>
              <a:t> </a:t>
            </a:r>
            <a:endParaRPr lang="en-HK" sz="1800" dirty="0">
              <a:effectLst/>
              <a:latin typeface="Times New Roman" panose="02020603050405020304" pitchFamily="18" charset="0"/>
              <a:ea typeface="Arial Unicode MS" panose="020B0604020202020204" pitchFamily="34" charset="-128"/>
            </a:endParaRPr>
          </a:p>
          <a:p>
            <a:r>
              <a:rPr lang="en-HK" sz="1800" dirty="0">
                <a:effectLst/>
                <a:latin typeface="Segoe UI" panose="020B0502040204020203" pitchFamily="34" charset="0"/>
                <a:ea typeface="Times New Roman" panose="02020603050405020304" pitchFamily="18" charset="0"/>
              </a:rPr>
              <a:t>Each path gets a different pose reference image. This results in four different poses of the same character stitching together by the conditioning node. </a:t>
            </a:r>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6</a:t>
            </a:fld>
            <a:endParaRPr lang="zh-CN" altLang="en-US"/>
          </a:p>
        </p:txBody>
      </p:sp>
    </p:spTree>
    <p:extLst>
      <p:ext uri="{BB962C8B-B14F-4D97-AF65-F5344CB8AC3E}">
        <p14:creationId xmlns:p14="http://schemas.microsoft.com/office/powerpoint/2010/main" val="32582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Segoe UI" panose="020B0502040204020203" pitchFamily="34" charset="0"/>
                <a:ea typeface="Times New Roman" panose="02020603050405020304" pitchFamily="18" charset="0"/>
              </a:rPr>
              <a:t>Then, this images get sent back to </a:t>
            </a:r>
            <a:r>
              <a:rPr lang="en-HK" sz="1800" dirty="0" err="1">
                <a:effectLst/>
                <a:latin typeface="Segoe UI" panose="020B0502040204020203" pitchFamily="34" charset="0"/>
                <a:ea typeface="Times New Roman" panose="02020603050405020304" pitchFamily="18" charset="0"/>
              </a:rPr>
              <a:t>TouchDesigner</a:t>
            </a:r>
            <a:r>
              <a:rPr lang="en-HK" sz="1800" dirty="0">
                <a:effectLst/>
                <a:latin typeface="Segoe UI" panose="020B0502040204020203" pitchFamily="34" charset="0"/>
                <a:ea typeface="Times New Roman" panose="02020603050405020304" pitchFamily="18" charset="0"/>
              </a:rPr>
              <a:t> by using a plugin.</a:t>
            </a:r>
            <a:endParaRPr lang="en-HK" dirty="0"/>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7</a:t>
            </a:fld>
            <a:endParaRPr lang="zh-CN" altLang="en-US"/>
          </a:p>
        </p:txBody>
      </p:sp>
    </p:spTree>
    <p:extLst>
      <p:ext uri="{BB962C8B-B14F-4D97-AF65-F5344CB8AC3E}">
        <p14:creationId xmlns:p14="http://schemas.microsoft.com/office/powerpoint/2010/main" val="3374958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2100"/>
              </a:lnSpc>
              <a:spcBef>
                <a:spcPts val="0"/>
              </a:spcBef>
              <a:spcAft>
                <a:spcPts val="0"/>
              </a:spcAft>
            </a:pPr>
            <a:r>
              <a:rPr lang="en-US" sz="1800" dirty="0">
                <a:solidFill>
                  <a:srgbClr val="000000"/>
                </a:solidFill>
                <a:effectLst/>
                <a:latin typeface="Segoe UI" panose="020B0502040204020203" pitchFamily="34" charset="0"/>
                <a:ea typeface="Arial Unicode MS" panose="020B0604020202020204" pitchFamily="34" charset="-128"/>
              </a:rPr>
              <a:t>Achieving </a:t>
            </a:r>
            <a:r>
              <a:rPr lang="en-HK" sz="2800" i="1" dirty="0"/>
              <a:t>Camera Capture </a:t>
            </a:r>
            <a:r>
              <a:rPr lang="en-US" sz="1800" dirty="0">
                <a:solidFill>
                  <a:srgbClr val="000000"/>
                </a:solidFill>
                <a:effectLst/>
                <a:latin typeface="Segoe UI" panose="020B0502040204020203" pitchFamily="34" charset="0"/>
                <a:ea typeface="Arial Unicode MS" panose="020B0604020202020204" pitchFamily="34" charset="-128"/>
              </a:rPr>
              <a:t>function is one of the most challenging part since it need to take 4 photos and put it together. Here we use code to navigate the process.</a:t>
            </a:r>
            <a:endParaRPr lang="en-HK" sz="1800" dirty="0">
              <a:effectLst/>
              <a:latin typeface="Times New Roman" panose="02020603050405020304" pitchFamily="18" charset="0"/>
              <a:ea typeface="Arial Unicode MS" panose="020B0604020202020204" pitchFamily="34" charset="-128"/>
            </a:endParaRPr>
          </a:p>
          <a:p>
            <a:pPr marL="0" marR="0" lvl="0" indent="0" algn="l" defTabSz="914400" rtl="0" eaLnBrk="1" fontAlgn="auto" latinLnBrk="0" hangingPunct="1">
              <a:lnSpc>
                <a:spcPts val="2100"/>
              </a:lnSpc>
              <a:spcBef>
                <a:spcPts val="0"/>
              </a:spcBef>
              <a:spcAft>
                <a:spcPts val="0"/>
              </a:spcAft>
              <a:buClrTx/>
              <a:buSzTx/>
              <a:buFontTx/>
              <a:buNone/>
              <a:tabLst/>
              <a:defRPr/>
            </a:pPr>
            <a:r>
              <a:rPr lang="en-US" sz="1800" dirty="0">
                <a:solidFill>
                  <a:srgbClr val="000000"/>
                </a:solidFill>
                <a:effectLst/>
                <a:latin typeface="Segoe UI" panose="020B0502040204020203" pitchFamily="34" charset="0"/>
                <a:ea typeface="Arial Unicode MS" panose="020B0604020202020204" pitchFamily="34" charset="-128"/>
              </a:rPr>
              <a:t>First, the Step1 function resets the counter and shows the start screen. Next, the Step2 starts the timer. Then, Step3 switches to the approval interface. If the user wants a retake, the </a:t>
            </a:r>
            <a:r>
              <a:rPr lang="en-US" sz="1800" dirty="0" err="1">
                <a:solidFill>
                  <a:srgbClr val="000000"/>
                </a:solidFill>
                <a:effectLst/>
                <a:latin typeface="Segoe UI" panose="020B0502040204020203" pitchFamily="34" charset="0"/>
                <a:ea typeface="Arial Unicode MS" panose="020B0604020202020204" pitchFamily="34" charset="-128"/>
              </a:rPr>
              <a:t>RetakePhoto</a:t>
            </a:r>
            <a:r>
              <a:rPr lang="en-US" sz="1800" dirty="0">
                <a:solidFill>
                  <a:srgbClr val="000000"/>
                </a:solidFill>
                <a:effectLst/>
                <a:latin typeface="Segoe UI" panose="020B0502040204020203" pitchFamily="34" charset="0"/>
                <a:ea typeface="Arial Unicode MS" panose="020B0604020202020204" pitchFamily="34" charset="-128"/>
              </a:rPr>
              <a:t> function returns to the photo-taking step without incrementing the count. If you are satisfied with it, click next photo. </a:t>
            </a:r>
            <a:r>
              <a:rPr lang="en-US" sz="1800" dirty="0" err="1">
                <a:solidFill>
                  <a:srgbClr val="000000"/>
                </a:solidFill>
                <a:effectLst/>
                <a:latin typeface="Segoe UI" panose="020B0502040204020203" pitchFamily="34" charset="0"/>
                <a:ea typeface="Arial Unicode MS" panose="020B0604020202020204" pitchFamily="34" charset="-128"/>
              </a:rPr>
              <a:t>ApprovePhoto</a:t>
            </a:r>
            <a:r>
              <a:rPr lang="en-US" sz="1800" dirty="0">
                <a:solidFill>
                  <a:srgbClr val="000000"/>
                </a:solidFill>
                <a:effectLst/>
                <a:latin typeface="Segoe UI" panose="020B0502040204020203" pitchFamily="34" charset="0"/>
                <a:ea typeface="Arial Unicode MS" panose="020B0604020202020204" pitchFamily="34" charset="-128"/>
              </a:rPr>
              <a:t> function saves the photo, and repeats the process until 4 photos are taken.</a:t>
            </a:r>
            <a:endParaRPr lang="en-HK" sz="1800" dirty="0">
              <a:effectLst/>
              <a:latin typeface="Times New Roman" panose="02020603050405020304" pitchFamily="18" charset="0"/>
              <a:ea typeface="Arial Unicode MS" panose="020B0604020202020204" pitchFamily="34" charset="-128"/>
            </a:endParaRPr>
          </a:p>
          <a:p>
            <a:pPr marL="0" marR="0">
              <a:lnSpc>
                <a:spcPts val="2100"/>
              </a:lnSpc>
              <a:spcBef>
                <a:spcPts val="0"/>
              </a:spcBef>
              <a:spcAft>
                <a:spcPts val="0"/>
              </a:spcAft>
            </a:pPr>
            <a:endParaRPr lang="en-US" sz="1800" dirty="0">
              <a:solidFill>
                <a:srgbClr val="000000"/>
              </a:solidFill>
              <a:effectLst/>
              <a:latin typeface="Segoe UI" panose="020B0502040204020203" pitchFamily="34" charset="0"/>
              <a:ea typeface="Arial Unicode MS" panose="020B0604020202020204" pitchFamily="34" charset="-128"/>
            </a:endParaRPr>
          </a:p>
          <a:p>
            <a:pPr marL="0" marR="0">
              <a:lnSpc>
                <a:spcPts val="2100"/>
              </a:lnSpc>
              <a:spcBef>
                <a:spcPts val="0"/>
              </a:spcBef>
              <a:spcAft>
                <a:spcPts val="0"/>
              </a:spcAft>
            </a:pPr>
            <a:r>
              <a:rPr lang="en-US" sz="1800" dirty="0">
                <a:solidFill>
                  <a:srgbClr val="000000"/>
                </a:solidFill>
                <a:effectLst/>
                <a:latin typeface="Segoe UI" panose="020B0502040204020203" pitchFamily="34" charset="0"/>
                <a:ea typeface="Arial Unicode MS" panose="020B0604020202020204" pitchFamily="34" charset="-128"/>
              </a:rPr>
              <a:t>Here we have a magical step 5 to deal with the restart problem. we implemented a </a:t>
            </a:r>
            <a:r>
              <a:rPr lang="en-US" sz="1800" dirty="0" err="1">
                <a:solidFill>
                  <a:srgbClr val="000000"/>
                </a:solidFill>
                <a:effectLst/>
                <a:latin typeface="Segoe UI" panose="020B0502040204020203" pitchFamily="34" charset="0"/>
                <a:ea typeface="Arial Unicode MS" panose="020B0604020202020204" pitchFamily="34" charset="-128"/>
              </a:rPr>
              <a:t>RestartPhotoBooth</a:t>
            </a:r>
            <a:r>
              <a:rPr lang="en-US" sz="1800" dirty="0">
                <a:solidFill>
                  <a:srgbClr val="000000"/>
                </a:solidFill>
                <a:effectLst/>
                <a:latin typeface="Segoe UI" panose="020B0502040204020203" pitchFamily="34" charset="0"/>
                <a:ea typeface="Arial Unicode MS" panose="020B0604020202020204" pitchFamily="34" charset="-128"/>
              </a:rPr>
              <a:t> method. which connected to the "Take New Photo" button, enabling users to restart the photo sequence.</a:t>
            </a:r>
            <a:endParaRPr lang="en-HK" sz="1800" dirty="0">
              <a:effectLst/>
              <a:latin typeface="Times New Roman" panose="02020603050405020304" pitchFamily="18" charset="0"/>
              <a:ea typeface="Arial Unicode MS" panose="020B0604020202020204" pitchFamily="34" charset="-128"/>
            </a:endParaRPr>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8</a:t>
            </a:fld>
            <a:endParaRPr lang="zh-CN" altLang="en-US"/>
          </a:p>
        </p:txBody>
      </p:sp>
    </p:spTree>
    <p:extLst>
      <p:ext uri="{BB962C8B-B14F-4D97-AF65-F5344CB8AC3E}">
        <p14:creationId xmlns:p14="http://schemas.microsoft.com/office/powerpoint/2010/main" val="267589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2100"/>
              </a:lnSpc>
              <a:spcBef>
                <a:spcPts val="0"/>
              </a:spcBef>
              <a:spcAft>
                <a:spcPts val="0"/>
              </a:spcAft>
            </a:pPr>
            <a:r>
              <a:rPr lang="en-US" sz="1800" dirty="0">
                <a:solidFill>
                  <a:srgbClr val="000000"/>
                </a:solidFill>
                <a:effectLst/>
                <a:latin typeface="Segoe UI" panose="020B0502040204020203" pitchFamily="34" charset="0"/>
                <a:ea typeface="Arial Unicode MS" panose="020B0604020202020204" pitchFamily="34" charset="-128"/>
              </a:rPr>
              <a:t>Solved problem no.1 now to problem no.2. we need to bring character layout together. We </a:t>
            </a:r>
            <a:r>
              <a:rPr lang="en-US" sz="1800" dirty="0" err="1">
                <a:solidFill>
                  <a:srgbClr val="000000"/>
                </a:solidFill>
                <a:effectLst/>
                <a:latin typeface="Segoe UI" panose="020B0502040204020203" pitchFamily="34" charset="0"/>
                <a:ea typeface="Arial Unicode MS" panose="020B0604020202020204" pitchFamily="34" charset="-128"/>
              </a:rPr>
              <a:t>ve</a:t>
            </a:r>
            <a:r>
              <a:rPr lang="en-US" sz="1800" dirty="0">
                <a:solidFill>
                  <a:srgbClr val="000000"/>
                </a:solidFill>
                <a:effectLst/>
                <a:latin typeface="Segoe UI" panose="020B0502040204020203" pitchFamily="34" charset="0"/>
                <a:ea typeface="Arial Unicode MS" panose="020B0604020202020204" pitchFamily="34" charset="-128"/>
              </a:rPr>
              <a:t> also faced a cross - network component access challenge. The main </a:t>
            </a:r>
            <a:r>
              <a:rPr lang="en-US" sz="1800" dirty="0" err="1">
                <a:solidFill>
                  <a:srgbClr val="000000"/>
                </a:solidFill>
                <a:effectLst/>
                <a:latin typeface="Segoe UI" panose="020B0502040204020203" pitchFamily="34" charset="0"/>
                <a:ea typeface="Arial Unicode MS" panose="020B0604020202020204" pitchFamily="34" charset="-128"/>
              </a:rPr>
              <a:t>PhotoBooth</a:t>
            </a:r>
            <a:r>
              <a:rPr lang="en-US" sz="1800" dirty="0">
                <a:solidFill>
                  <a:srgbClr val="000000"/>
                </a:solidFill>
                <a:effectLst/>
                <a:latin typeface="Segoe UI" panose="020B0502040204020203" pitchFamily="34" charset="0"/>
                <a:ea typeface="Arial Unicode MS" panose="020B0604020202020204" pitchFamily="34" charset="-128"/>
              </a:rPr>
              <a:t> network needed to access Lora character assets in a different network at /project1/</a:t>
            </a:r>
            <a:r>
              <a:rPr lang="en-US" sz="1800" dirty="0" err="1">
                <a:solidFill>
                  <a:srgbClr val="000000"/>
                </a:solidFill>
                <a:effectLst/>
                <a:latin typeface="Segoe UI" panose="020B0502040204020203" pitchFamily="34" charset="0"/>
                <a:ea typeface="Arial Unicode MS" panose="020B0604020202020204" pitchFamily="34" charset="-128"/>
              </a:rPr>
              <a:t>Lora_interface</a:t>
            </a:r>
            <a:r>
              <a:rPr lang="en-US" sz="1800" dirty="0">
                <a:solidFill>
                  <a:srgbClr val="000000"/>
                </a:solidFill>
                <a:effectLst/>
                <a:latin typeface="Segoe UI" panose="020B0502040204020203" pitchFamily="34" charset="0"/>
                <a:ea typeface="Arial Unicode MS" panose="020B0604020202020204" pitchFamily="34" charset="-128"/>
              </a:rPr>
              <a:t>/.To solve this, we used a Select TOP as a bridge between the networks. We employed absolute paths to accurately reference the character models, to get successful access to the Lora assets.</a:t>
            </a:r>
          </a:p>
          <a:p>
            <a:pPr marL="0" marR="0">
              <a:lnSpc>
                <a:spcPts val="2100"/>
              </a:lnSpc>
              <a:spcBef>
                <a:spcPts val="0"/>
              </a:spcBef>
              <a:spcAft>
                <a:spcPts val="0"/>
              </a:spcAft>
            </a:pPr>
            <a:endParaRPr lang="en-US" sz="1800" dirty="0">
              <a:solidFill>
                <a:srgbClr val="000000"/>
              </a:solidFill>
              <a:effectLst/>
              <a:latin typeface="Segoe UI" panose="020B0502040204020203" pitchFamily="34" charset="0"/>
              <a:ea typeface="Arial Unicode MS" panose="020B0604020202020204" pitchFamily="34" charset="-128"/>
            </a:endParaRPr>
          </a:p>
          <a:p>
            <a:pPr marL="0" marR="0" lvl="0" indent="0" algn="l" defTabSz="914400" rtl="0" eaLnBrk="1" fontAlgn="auto" latinLnBrk="0" hangingPunct="1">
              <a:lnSpc>
                <a:spcPts val="2100"/>
              </a:lnSpc>
              <a:spcBef>
                <a:spcPts val="0"/>
              </a:spcBef>
              <a:spcAft>
                <a:spcPts val="0"/>
              </a:spcAft>
              <a:buClrTx/>
              <a:buSzTx/>
              <a:buFontTx/>
              <a:buNone/>
              <a:tabLst/>
              <a:defRPr/>
            </a:pPr>
            <a:r>
              <a:rPr lang="en-HK" sz="1800" dirty="0">
                <a:ln>
                  <a:noFill/>
                </a:ln>
                <a:solidFill>
                  <a:srgbClr val="000000"/>
                </a:solidFill>
                <a:effectLst/>
                <a:latin typeface="PingFang SC Regular"/>
                <a:ea typeface="Arial Unicode MS" panose="020B0604020202020204" pitchFamily="34" charset="-128"/>
                <a:cs typeface="Arial Unicode MS" panose="020B0604020202020204" pitchFamily="34" charset="-128"/>
              </a:rPr>
              <a:t>although We got the user photo and character poses to work together, it still needs further adjustment to change character pose between each </a:t>
            </a:r>
            <a:r>
              <a:rPr lang="en-HK" sz="1800" dirty="0" err="1">
                <a:ln>
                  <a:noFill/>
                </a:ln>
                <a:solidFill>
                  <a:srgbClr val="000000"/>
                </a:solidFill>
                <a:effectLst/>
                <a:latin typeface="PingFang SC Regular"/>
                <a:ea typeface="Arial Unicode MS" panose="020B0604020202020204" pitchFamily="34" charset="-128"/>
                <a:cs typeface="Arial Unicode MS" panose="020B0604020202020204" pitchFamily="34" charset="-128"/>
              </a:rPr>
              <a:t>photoshooting</a:t>
            </a:r>
            <a:r>
              <a:rPr lang="en-HK" sz="1800" dirty="0">
                <a:ln>
                  <a:noFill/>
                </a:ln>
                <a:solidFill>
                  <a:srgbClr val="000000"/>
                </a:solidFill>
                <a:effectLst/>
                <a:latin typeface="PingFang SC Regular"/>
                <a:ea typeface="Arial Unicode MS" panose="020B0604020202020204" pitchFamily="34" charset="-128"/>
                <a:cs typeface="Arial Unicode MS" panose="020B0604020202020204" pitchFamily="34" charset="-128"/>
              </a:rPr>
              <a:t>.</a:t>
            </a:r>
          </a:p>
          <a:p>
            <a:pPr marL="0" marR="0">
              <a:lnSpc>
                <a:spcPts val="2100"/>
              </a:lnSpc>
              <a:spcBef>
                <a:spcPts val="0"/>
              </a:spcBef>
              <a:spcAft>
                <a:spcPts val="0"/>
              </a:spcAft>
            </a:pPr>
            <a:endParaRPr lang="en-HK" sz="1800" dirty="0">
              <a:effectLst/>
              <a:latin typeface="Times New Roman" panose="02020603050405020304" pitchFamily="18" charset="0"/>
              <a:ea typeface="Arial Unicode MS" panose="020B0604020202020204" pitchFamily="34" charset="-128"/>
            </a:endParaRPr>
          </a:p>
        </p:txBody>
      </p:sp>
      <p:sp>
        <p:nvSpPr>
          <p:cNvPr id="4" name="Slide Number Placeholder 3"/>
          <p:cNvSpPr>
            <a:spLocks noGrp="1"/>
          </p:cNvSpPr>
          <p:nvPr>
            <p:ph type="sldNum" sz="quarter" idx="5"/>
          </p:nvPr>
        </p:nvSpPr>
        <p:spPr/>
        <p:txBody>
          <a:bodyPr/>
          <a:lstStyle/>
          <a:p>
            <a:fld id="{BF414F5F-C2EE-40BE-98E7-BEA81A23D3B4}" type="slidenum">
              <a:rPr lang="zh-CN" altLang="en-US" smtClean="0"/>
              <a:t>9</a:t>
            </a:fld>
            <a:endParaRPr lang="zh-CN" altLang="en-US"/>
          </a:p>
        </p:txBody>
      </p:sp>
    </p:spTree>
    <p:extLst>
      <p:ext uri="{BB962C8B-B14F-4D97-AF65-F5344CB8AC3E}">
        <p14:creationId xmlns:p14="http://schemas.microsoft.com/office/powerpoint/2010/main" val="266730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final%20result.mp4" TargetMode="External"/><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capture.mp4"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914400" y="1096931"/>
            <a:ext cx="4766177" cy="923330"/>
          </a:xfrm>
          <a:prstGeom prst="rect">
            <a:avLst/>
          </a:prstGeom>
          <a:noFill/>
        </p:spPr>
        <p:txBody>
          <a:bodyPr wrap="none">
            <a:spAutoFit/>
          </a:bodyPr>
          <a:lstStyle/>
          <a:p>
            <a:pPr algn="l">
              <a:defRPr sz="4000" b="1">
                <a:solidFill>
                  <a:srgbClr val="FFFFFF"/>
                </a:solidFill>
              </a:defRPr>
            </a:pPr>
            <a:r>
              <a:rPr sz="5400" i="1" dirty="0">
                <a:latin typeface="Cambria" panose="02040503050406030204" pitchFamily="18" charset="0"/>
                <a:ea typeface="Cambria" panose="02040503050406030204" pitchFamily="18" charset="0"/>
              </a:rPr>
              <a:t>AI Photobooth</a:t>
            </a:r>
          </a:p>
        </p:txBody>
      </p:sp>
      <p:sp>
        <p:nvSpPr>
          <p:cNvPr id="3" name="TextBox 2"/>
          <p:cNvSpPr txBox="1"/>
          <p:nvPr/>
        </p:nvSpPr>
        <p:spPr>
          <a:xfrm>
            <a:off x="914400" y="3290349"/>
            <a:ext cx="13061244" cy="4247317"/>
          </a:xfrm>
          <a:prstGeom prst="rect">
            <a:avLst/>
          </a:prstGeom>
          <a:noFill/>
        </p:spPr>
        <p:txBody>
          <a:bodyPr wrap="square">
            <a:spAutoFit/>
          </a:bodyPr>
          <a:lstStyle/>
          <a:p>
            <a:endParaRPr dirty="0"/>
          </a:p>
          <a:p>
            <a:pPr>
              <a:defRPr sz="2800">
                <a:solidFill>
                  <a:srgbClr val="FFFFFF"/>
                </a:solidFill>
              </a:defRPr>
            </a:pPr>
            <a:r>
              <a:rPr dirty="0">
                <a:latin typeface="Cambria" panose="02040503050406030204" pitchFamily="18" charset="0"/>
                <a:ea typeface="Cambria" panose="02040503050406030204" pitchFamily="18" charset="0"/>
              </a:rPr>
              <a:t>Interactive character-based photobooth powered by AI</a:t>
            </a:r>
          </a:p>
          <a:p>
            <a:pPr>
              <a:defRPr sz="2800">
                <a:solidFill>
                  <a:srgbClr val="FFFFFF"/>
                </a:solidFill>
              </a:defRPr>
            </a:pPr>
            <a:endParaRPr lang="en-US" dirty="0">
              <a:latin typeface="Cambria" panose="02040503050406030204" pitchFamily="18" charset="0"/>
              <a:ea typeface="Cambria" panose="02040503050406030204" pitchFamily="18" charset="0"/>
            </a:endParaRPr>
          </a:p>
          <a:p>
            <a:pPr>
              <a:defRPr sz="2800">
                <a:solidFill>
                  <a:srgbClr val="FFFFFF"/>
                </a:solidFill>
              </a:defRPr>
            </a:pPr>
            <a:endParaRPr lang="en-US" dirty="0">
              <a:latin typeface="Cambria" panose="02040503050406030204" pitchFamily="18" charset="0"/>
              <a:ea typeface="Cambria" panose="02040503050406030204" pitchFamily="18" charset="0"/>
            </a:endParaRPr>
          </a:p>
          <a:p>
            <a:pPr>
              <a:defRPr sz="2800">
                <a:solidFill>
                  <a:srgbClr val="FFFFFF"/>
                </a:solidFill>
              </a:defRPr>
            </a:pPr>
            <a:endParaRPr lang="en-US" dirty="0">
              <a:latin typeface="Cambria" panose="02040503050406030204" pitchFamily="18" charset="0"/>
              <a:ea typeface="Cambria" panose="02040503050406030204" pitchFamily="18" charset="0"/>
            </a:endParaRPr>
          </a:p>
          <a:p>
            <a:pPr>
              <a:defRPr sz="2800">
                <a:solidFill>
                  <a:srgbClr val="FFFFFF"/>
                </a:solidFill>
              </a:defRPr>
            </a:pPr>
            <a:r>
              <a:rPr sz="2000" dirty="0">
                <a:latin typeface="Cambria" panose="02040503050406030204" pitchFamily="18" charset="0"/>
                <a:ea typeface="Cambria" panose="02040503050406030204" pitchFamily="18" charset="0"/>
              </a:rPr>
              <a:t>By: </a:t>
            </a:r>
            <a:r>
              <a:rPr lang="en-US" sz="2000" dirty="0">
                <a:latin typeface="Cambria" panose="02040503050406030204" pitchFamily="18" charset="0"/>
                <a:ea typeface="Cambria" panose="02040503050406030204" pitchFamily="18" charset="0"/>
              </a:rPr>
              <a:t>Animal Party</a:t>
            </a:r>
          </a:p>
          <a:p>
            <a:pPr>
              <a:defRPr sz="2800">
                <a:solidFill>
                  <a:srgbClr val="FFFFFF"/>
                </a:solidFill>
              </a:defRPr>
            </a:pPr>
            <a:r>
              <a:rPr lang="en-US" sz="2000" dirty="0">
                <a:latin typeface="Cambria" panose="02040503050406030204" pitchFamily="18" charset="0"/>
                <a:ea typeface="Cambria" panose="02040503050406030204" pitchFamily="18" charset="0"/>
              </a:rPr>
              <a:t>24120309g CAI </a:t>
            </a:r>
            <a:r>
              <a:rPr lang="en-US" sz="2000" dirty="0" err="1">
                <a:latin typeface="Cambria" panose="02040503050406030204" pitchFamily="18" charset="0"/>
                <a:ea typeface="Cambria" panose="02040503050406030204" pitchFamily="18" charset="0"/>
              </a:rPr>
              <a:t>Qiqing</a:t>
            </a:r>
            <a:endParaRPr lang="en-US" sz="2000" dirty="0">
              <a:latin typeface="Cambria" panose="02040503050406030204" pitchFamily="18" charset="0"/>
              <a:ea typeface="Cambria" panose="02040503050406030204" pitchFamily="18" charset="0"/>
            </a:endParaRPr>
          </a:p>
          <a:p>
            <a:pPr>
              <a:defRPr sz="2800">
                <a:solidFill>
                  <a:srgbClr val="FFFFFF"/>
                </a:solidFill>
              </a:defRPr>
            </a:pPr>
            <a:r>
              <a:rPr lang="en-US" altLang="zh-CN" sz="2000" dirty="0">
                <a:latin typeface="Cambria" panose="02040503050406030204" pitchFamily="18" charset="0"/>
                <a:ea typeface="Cambria" panose="02040503050406030204" pitchFamily="18" charset="0"/>
              </a:rPr>
              <a:t>24058432g LI </a:t>
            </a:r>
            <a:r>
              <a:rPr lang="en-US" altLang="zh-CN" sz="2000" dirty="0" err="1">
                <a:latin typeface="Cambria" panose="02040503050406030204" pitchFamily="18" charset="0"/>
                <a:ea typeface="Cambria" panose="02040503050406030204" pitchFamily="18" charset="0"/>
              </a:rPr>
              <a:t>Yizhen</a:t>
            </a:r>
            <a:endParaRPr lang="en-US" altLang="zh-CN" sz="2000" dirty="0">
              <a:latin typeface="Cambria" panose="02040503050406030204" pitchFamily="18" charset="0"/>
              <a:ea typeface="Cambria" panose="02040503050406030204" pitchFamily="18" charset="0"/>
            </a:endParaRPr>
          </a:p>
          <a:p>
            <a:pPr>
              <a:defRPr sz="2800">
                <a:solidFill>
                  <a:srgbClr val="FFFFFF"/>
                </a:solidFill>
              </a:defRPr>
            </a:pPr>
            <a:r>
              <a:rPr lang="en-US" altLang="zh-CN" sz="2000" dirty="0">
                <a:latin typeface="Cambria" panose="02040503050406030204" pitchFamily="18" charset="0"/>
                <a:ea typeface="Cambria" panose="02040503050406030204" pitchFamily="18" charset="0"/>
              </a:rPr>
              <a:t>24122973g WEI  </a:t>
            </a:r>
            <a:r>
              <a:rPr lang="en-US" altLang="zh-CN" sz="2000" dirty="0" err="1">
                <a:latin typeface="Cambria" panose="02040503050406030204" pitchFamily="18" charset="0"/>
                <a:ea typeface="Cambria" panose="02040503050406030204" pitchFamily="18" charset="0"/>
              </a:rPr>
              <a:t>Hanrui</a:t>
            </a:r>
            <a:endParaRPr lang="en-US" altLang="zh-CN" sz="2000" dirty="0">
              <a:latin typeface="Cambria" panose="02040503050406030204" pitchFamily="18" charset="0"/>
              <a:ea typeface="Cambria" panose="02040503050406030204" pitchFamily="18" charset="0"/>
            </a:endParaRPr>
          </a:p>
          <a:p>
            <a:pPr>
              <a:defRPr sz="2800">
                <a:solidFill>
                  <a:srgbClr val="FFFFFF"/>
                </a:solidFill>
              </a:defRPr>
            </a:pPr>
            <a:r>
              <a:rPr lang="en-US" altLang="zh-CN" sz="2000" dirty="0">
                <a:latin typeface="Cambria" panose="02040503050406030204" pitchFamily="18" charset="0"/>
                <a:ea typeface="Cambria" panose="02040503050406030204" pitchFamily="18" charset="0"/>
              </a:rPr>
              <a:t>24040027g XUAN Yujie</a:t>
            </a:r>
          </a:p>
          <a:p>
            <a:pPr>
              <a:defRPr sz="2800">
                <a:solidFill>
                  <a:srgbClr val="FFFFFF"/>
                </a:solidFill>
              </a:defRPr>
            </a:pPr>
            <a:endParaRPr lang="en-US" altLang="zh-CN" sz="2000" dirty="0">
              <a:latin typeface="Cambria" panose="02040503050406030204" pitchFamily="18" charset="0"/>
              <a:ea typeface="Cambria" panose="02040503050406030204" pitchFamily="18" charset="0"/>
            </a:endParaRPr>
          </a:p>
          <a:p>
            <a:pPr>
              <a:defRPr sz="2800">
                <a:solidFill>
                  <a:srgbClr val="FFFFFF"/>
                </a:solidFill>
              </a:defRPr>
            </a:pPr>
            <a:r>
              <a:rPr lang="en-US" altLang="zh-CN" sz="2000" dirty="0">
                <a:latin typeface="Cambria" panose="02040503050406030204" pitchFamily="18" charset="0"/>
                <a:ea typeface="Cambria" panose="02040503050406030204" pitchFamily="18" charset="0"/>
              </a:rPr>
              <a:t>Date: 25</a:t>
            </a:r>
            <a:r>
              <a:rPr lang="en-US" altLang="zh-CN" sz="2000" baseline="30000" dirty="0">
                <a:latin typeface="Cambria" panose="02040503050406030204" pitchFamily="18" charset="0"/>
                <a:ea typeface="Cambria" panose="02040503050406030204" pitchFamily="18" charset="0"/>
              </a:rPr>
              <a:t>th</a:t>
            </a:r>
            <a:r>
              <a:rPr lang="en-US" altLang="zh-CN" sz="2000" dirty="0">
                <a:latin typeface="Cambria" panose="02040503050406030204" pitchFamily="18" charset="0"/>
                <a:ea typeface="Cambria" panose="02040503050406030204" pitchFamily="18" charset="0"/>
              </a:rPr>
              <a:t> April, 2025</a:t>
            </a:r>
          </a:p>
        </p:txBody>
      </p:sp>
      <p:sp>
        <p:nvSpPr>
          <p:cNvPr id="4" name="TextBox 1">
            <a:extLst>
              <a:ext uri="{FF2B5EF4-FFF2-40B4-BE49-F238E27FC236}">
                <a16:creationId xmlns:a16="http://schemas.microsoft.com/office/drawing/2014/main" id="{5C244065-A73F-FD5D-0B6E-5A59480CA525}"/>
              </a:ext>
            </a:extLst>
          </p:cNvPr>
          <p:cNvSpPr txBox="1"/>
          <p:nvPr/>
        </p:nvSpPr>
        <p:spPr>
          <a:xfrm>
            <a:off x="914400" y="686291"/>
            <a:ext cx="4212628" cy="523220"/>
          </a:xfrm>
          <a:prstGeom prst="rect">
            <a:avLst/>
          </a:prstGeom>
          <a:noFill/>
        </p:spPr>
        <p:txBody>
          <a:bodyPr wrap="none">
            <a:spAutoFit/>
          </a:bodyPr>
          <a:lstStyle/>
          <a:p>
            <a:pPr algn="l">
              <a:defRPr sz="4000" b="1">
                <a:solidFill>
                  <a:srgbClr val="FFFFFF"/>
                </a:solidFill>
              </a:defRPr>
            </a:pPr>
            <a:r>
              <a:rPr lang="en-US" sz="2800" i="1" dirty="0">
                <a:solidFill>
                  <a:srgbClr val="92D050"/>
                </a:solidFill>
                <a:latin typeface="Cambria" panose="02040503050406030204" pitchFamily="18" charset="0"/>
                <a:ea typeface="Cambria" panose="02040503050406030204" pitchFamily="18" charset="0"/>
              </a:rPr>
              <a:t>Character Dataset-Based</a:t>
            </a:r>
            <a:endParaRPr sz="2800" i="1" dirty="0">
              <a:solidFill>
                <a:srgbClr val="92D050"/>
              </a:solidFill>
              <a:latin typeface="Cambria" panose="02040503050406030204" pitchFamily="18" charset="0"/>
              <a:ea typeface="Cambria" panose="02040503050406030204" pitchFamily="18" charset="0"/>
            </a:endParaRPr>
          </a:p>
        </p:txBody>
      </p:sp>
      <p:sp>
        <p:nvSpPr>
          <p:cNvPr id="8" name="文本框 7">
            <a:extLst>
              <a:ext uri="{FF2B5EF4-FFF2-40B4-BE49-F238E27FC236}">
                <a16:creationId xmlns:a16="http://schemas.microsoft.com/office/drawing/2014/main" id="{FCFFA598-A80F-15B9-956D-09EE718CBD4C}"/>
              </a:ext>
            </a:extLst>
          </p:cNvPr>
          <p:cNvSpPr txBox="1"/>
          <p:nvPr/>
        </p:nvSpPr>
        <p:spPr>
          <a:xfrm>
            <a:off x="8613422" y="687639"/>
            <a:ext cx="5362222" cy="707886"/>
          </a:xfrm>
          <a:prstGeom prst="rect">
            <a:avLst/>
          </a:prstGeom>
          <a:noFill/>
        </p:spPr>
        <p:txBody>
          <a:bodyPr wrap="square">
            <a:spAutoFit/>
          </a:bodyPr>
          <a:lstStyle/>
          <a:p>
            <a:pPr algn="r">
              <a:defRPr sz="2800">
                <a:solidFill>
                  <a:srgbClr val="FFFFFF"/>
                </a:solidFill>
              </a:defRPr>
            </a:pPr>
            <a:r>
              <a:rPr lang="en-US" altLang="zh-CN" sz="2000" dirty="0">
                <a:latin typeface="Cambria" panose="02040503050406030204" pitchFamily="18" charset="0"/>
                <a:ea typeface="Cambria" panose="02040503050406030204" pitchFamily="18" charset="0"/>
              </a:rPr>
              <a:t>AI Tools for Creative Process and Transmedia</a:t>
            </a:r>
          </a:p>
          <a:p>
            <a:pPr algn="r">
              <a:defRPr sz="2800">
                <a:solidFill>
                  <a:srgbClr val="FFFFFF"/>
                </a:solidFill>
              </a:defRPr>
            </a:pPr>
            <a:r>
              <a:rPr lang="en-US" altLang="zh-CN" sz="2000" dirty="0">
                <a:latin typeface="Cambria" panose="02040503050406030204" pitchFamily="18" charset="0"/>
                <a:ea typeface="Cambria" panose="02040503050406030204" pitchFamily="18" charset="0"/>
              </a:rPr>
              <a:t>SD5976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final result">
            <a:hlinkClick r:id="" action="ppaction://media"/>
            <a:extLst>
              <a:ext uri="{FF2B5EF4-FFF2-40B4-BE49-F238E27FC236}">
                <a16:creationId xmlns:a16="http://schemas.microsoft.com/office/drawing/2014/main" id="{A50FDB94-6505-062F-9A04-50B0B14D9E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7547" y="537907"/>
            <a:ext cx="12175306" cy="7153786"/>
          </a:xfrm>
          <a:prstGeom prst="rect">
            <a:avLst/>
          </a:prstGeom>
        </p:spPr>
      </p:pic>
      <p:sp>
        <p:nvSpPr>
          <p:cNvPr id="4" name="TextBox 6">
            <a:extLst>
              <a:ext uri="{FF2B5EF4-FFF2-40B4-BE49-F238E27FC236}">
                <a16:creationId xmlns:a16="http://schemas.microsoft.com/office/drawing/2014/main" id="{08FC16E5-2FF7-32E0-0036-8E37E30E7C1B}"/>
              </a:ext>
            </a:extLst>
          </p:cNvPr>
          <p:cNvSpPr txBox="1"/>
          <p:nvPr/>
        </p:nvSpPr>
        <p:spPr>
          <a:xfrm>
            <a:off x="1051579" y="7671988"/>
            <a:ext cx="1670970" cy="461665"/>
          </a:xfrm>
          <a:prstGeom prst="rect">
            <a:avLst/>
          </a:prstGeom>
          <a:noFill/>
        </p:spPr>
        <p:txBody>
          <a:bodyPr wrap="none">
            <a:spAutoFit/>
          </a:bodyPr>
          <a:lstStyle/>
          <a:p>
            <a:pPr>
              <a:defRPr sz="2800">
                <a:solidFill>
                  <a:srgbClr val="FFFFFF"/>
                </a:solidFill>
              </a:defRPr>
            </a:pPr>
            <a:r>
              <a:rPr lang="en-HK" sz="2400" dirty="0">
                <a:solidFill>
                  <a:schemeClr val="bg1"/>
                </a:solidFill>
                <a:hlinkClick r:id="rId6" action="ppaction://hlinkfile">
                  <a:extLst>
                    <a:ext uri="{A12FA001-AC4F-418D-AE19-62706E023703}">
                      <ahyp:hlinkClr xmlns:ahyp="http://schemas.microsoft.com/office/drawing/2018/hyperlinkcolor" val="tx"/>
                    </a:ext>
                  </a:extLst>
                </a:hlinkClick>
              </a:rPr>
              <a:t>Final result</a:t>
            </a:r>
            <a:endParaRPr lang="en-HK"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914400" y="457200"/>
            <a:ext cx="4882812" cy="830997"/>
          </a:xfrm>
          <a:prstGeom prst="rect">
            <a:avLst/>
          </a:prstGeom>
          <a:noFill/>
        </p:spPr>
        <p:txBody>
          <a:bodyPr wrap="none">
            <a:spAutoFit/>
          </a:bodyPr>
          <a:lstStyle/>
          <a:p>
            <a:pPr algn="l">
              <a:defRPr sz="4000" b="1">
                <a:solidFill>
                  <a:srgbClr val="FFFFFF"/>
                </a:solidFill>
              </a:defRPr>
            </a:pPr>
            <a:r>
              <a:rPr sz="4800" i="1" dirty="0">
                <a:latin typeface="Cambria" panose="02040503050406030204" pitchFamily="18" charset="0"/>
                <a:ea typeface="Cambria" panose="02040503050406030204" pitchFamily="18" charset="0"/>
              </a:rPr>
              <a:t>Project Overview</a:t>
            </a:r>
          </a:p>
        </p:txBody>
      </p:sp>
      <p:sp>
        <p:nvSpPr>
          <p:cNvPr id="3" name="TextBox 2"/>
          <p:cNvSpPr txBox="1"/>
          <p:nvPr/>
        </p:nvSpPr>
        <p:spPr>
          <a:xfrm>
            <a:off x="914400" y="1371600"/>
            <a:ext cx="11111948" cy="800219"/>
          </a:xfrm>
          <a:prstGeom prst="rect">
            <a:avLst/>
          </a:prstGeom>
          <a:noFill/>
        </p:spPr>
        <p:txBody>
          <a:bodyPr wrap="square">
            <a:spAutoFit/>
          </a:bodyPr>
          <a:lstStyle/>
          <a:p>
            <a:endParaRPr dirty="0"/>
          </a:p>
          <a:p>
            <a:pPr>
              <a:defRPr sz="2800">
                <a:solidFill>
                  <a:srgbClr val="FFFFFF"/>
                </a:solidFill>
              </a:defRPr>
            </a:pPr>
            <a:r>
              <a:rPr dirty="0"/>
              <a:t>Immersive photobooth experience with AI-generated characters</a:t>
            </a:r>
          </a:p>
        </p:txBody>
      </p:sp>
      <p:sp>
        <p:nvSpPr>
          <p:cNvPr id="5" name="TextBox 4">
            <a:extLst>
              <a:ext uri="{FF2B5EF4-FFF2-40B4-BE49-F238E27FC236}">
                <a16:creationId xmlns:a16="http://schemas.microsoft.com/office/drawing/2014/main" id="{0119D9DC-AD57-4EC1-BAE2-408F4F3C5C02}"/>
              </a:ext>
            </a:extLst>
          </p:cNvPr>
          <p:cNvSpPr txBox="1"/>
          <p:nvPr/>
        </p:nvSpPr>
        <p:spPr>
          <a:xfrm>
            <a:off x="3647660" y="3299192"/>
            <a:ext cx="7335080" cy="1631216"/>
          </a:xfrm>
          <a:prstGeom prst="rect">
            <a:avLst/>
          </a:prstGeom>
          <a:noFill/>
        </p:spPr>
        <p:txBody>
          <a:bodyPr wrap="square">
            <a:spAutoFit/>
          </a:bodyPr>
          <a:lstStyle/>
          <a:p>
            <a:pPr algn="ctr">
              <a:defRPr sz="2800">
                <a:solidFill>
                  <a:srgbClr val="FFFFFF"/>
                </a:solidFill>
              </a:defRPr>
            </a:pPr>
            <a:r>
              <a:rPr lang="en-US" dirty="0"/>
              <a:t>Image Generation Capabilities of </a:t>
            </a:r>
            <a:r>
              <a:rPr lang="en-US" b="1" dirty="0" err="1"/>
              <a:t>ComfyUI</a:t>
            </a:r>
            <a:r>
              <a:rPr lang="en-US" b="1" dirty="0"/>
              <a:t> </a:t>
            </a:r>
          </a:p>
          <a:p>
            <a:pPr algn="ctr">
              <a:defRPr sz="2800">
                <a:solidFill>
                  <a:srgbClr val="FFFFFF"/>
                </a:solidFill>
              </a:defRPr>
            </a:pPr>
            <a:r>
              <a:rPr lang="en-US" sz="4400" dirty="0"/>
              <a:t>+ </a:t>
            </a:r>
          </a:p>
          <a:p>
            <a:pPr algn="ctr">
              <a:defRPr sz="2800">
                <a:solidFill>
                  <a:srgbClr val="FFFFFF"/>
                </a:solidFill>
              </a:defRPr>
            </a:pPr>
            <a:r>
              <a:rPr lang="en-US" dirty="0"/>
              <a:t>Interactive Interface in </a:t>
            </a:r>
            <a:r>
              <a:rPr lang="en-US" b="1" dirty="0" err="1"/>
              <a:t>Touchdesigner</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914400" y="457200"/>
            <a:ext cx="4663841" cy="830997"/>
          </a:xfrm>
          <a:prstGeom prst="rect">
            <a:avLst/>
          </a:prstGeom>
          <a:noFill/>
        </p:spPr>
        <p:txBody>
          <a:bodyPr wrap="none">
            <a:spAutoFit/>
          </a:bodyPr>
          <a:lstStyle/>
          <a:p>
            <a:pPr algn="l">
              <a:defRPr sz="4000" b="1">
                <a:solidFill>
                  <a:srgbClr val="FFFFFF"/>
                </a:solidFill>
              </a:defRPr>
            </a:pPr>
            <a:r>
              <a:rPr sz="4800" i="1" dirty="0">
                <a:latin typeface="Cambria" panose="02040503050406030204" pitchFamily="18" charset="0"/>
                <a:ea typeface="Cambria" panose="02040503050406030204" pitchFamily="18" charset="0"/>
              </a:rPr>
              <a:t>System Pipeline</a:t>
            </a:r>
          </a:p>
        </p:txBody>
      </p:sp>
      <p:sp>
        <p:nvSpPr>
          <p:cNvPr id="3" name="TextBox 2"/>
          <p:cNvSpPr txBox="1"/>
          <p:nvPr/>
        </p:nvSpPr>
        <p:spPr>
          <a:xfrm>
            <a:off x="914400" y="1969911"/>
            <a:ext cx="6728178" cy="2597699"/>
          </a:xfrm>
          <a:prstGeom prst="rect">
            <a:avLst/>
          </a:prstGeom>
          <a:noFill/>
        </p:spPr>
        <p:txBody>
          <a:bodyPr wrap="square">
            <a:spAutoFit/>
          </a:bodyPr>
          <a:lstStyle/>
          <a:p>
            <a:pPr>
              <a:lnSpc>
                <a:spcPct val="150000"/>
              </a:lnSpc>
              <a:defRPr sz="2800">
                <a:solidFill>
                  <a:srgbClr val="FFFFFF"/>
                </a:solidFill>
              </a:defRPr>
            </a:pPr>
            <a:r>
              <a:rPr sz="2800" dirty="0">
                <a:latin typeface="Cambria" panose="02040503050406030204" pitchFamily="18" charset="0"/>
                <a:ea typeface="Cambria" panose="02040503050406030204" pitchFamily="18" charset="0"/>
              </a:rPr>
              <a:t>1. Character Selection (</a:t>
            </a:r>
            <a:r>
              <a:rPr sz="2800" dirty="0" err="1">
                <a:latin typeface="Cambria" panose="02040503050406030204" pitchFamily="18" charset="0"/>
                <a:ea typeface="Cambria" panose="02040503050406030204" pitchFamily="18" charset="0"/>
              </a:rPr>
              <a:t>TouchDesigner</a:t>
            </a:r>
            <a:r>
              <a:rPr sz="2800" dirty="0">
                <a:latin typeface="Cambria" panose="02040503050406030204" pitchFamily="18" charset="0"/>
                <a:ea typeface="Cambria" panose="02040503050406030204" pitchFamily="18" charset="0"/>
              </a:rPr>
              <a:t>)</a:t>
            </a:r>
          </a:p>
          <a:p>
            <a:pPr>
              <a:lnSpc>
                <a:spcPct val="150000"/>
              </a:lnSpc>
              <a:defRPr sz="2800">
                <a:solidFill>
                  <a:srgbClr val="FFFFFF"/>
                </a:solidFill>
              </a:defRPr>
            </a:pPr>
            <a:r>
              <a:rPr sz="2800" dirty="0">
                <a:latin typeface="Cambria" panose="02040503050406030204" pitchFamily="18" charset="0"/>
                <a:ea typeface="Cambria" panose="02040503050406030204" pitchFamily="18" charset="0"/>
              </a:rPr>
              <a:t>2. AI Character Pose Generation (</a:t>
            </a:r>
            <a:r>
              <a:rPr sz="2800" dirty="0" err="1">
                <a:latin typeface="Cambria" panose="02040503050406030204" pitchFamily="18" charset="0"/>
                <a:ea typeface="Cambria" panose="02040503050406030204" pitchFamily="18" charset="0"/>
              </a:rPr>
              <a:t>ComfyUI</a:t>
            </a:r>
            <a:r>
              <a:rPr sz="2800" dirty="0">
                <a:latin typeface="Cambria" panose="02040503050406030204" pitchFamily="18" charset="0"/>
                <a:ea typeface="Cambria" panose="02040503050406030204" pitchFamily="18" charset="0"/>
              </a:rPr>
              <a:t>)</a:t>
            </a:r>
          </a:p>
          <a:p>
            <a:pPr>
              <a:lnSpc>
                <a:spcPct val="150000"/>
              </a:lnSpc>
              <a:defRPr sz="2800">
                <a:solidFill>
                  <a:srgbClr val="FFFFFF"/>
                </a:solidFill>
              </a:defRPr>
            </a:pPr>
            <a:r>
              <a:rPr sz="2800" dirty="0">
                <a:latin typeface="Cambria" panose="02040503050406030204" pitchFamily="18" charset="0"/>
                <a:ea typeface="Cambria" panose="02040503050406030204" pitchFamily="18" charset="0"/>
              </a:rPr>
              <a:t>3. Live Camera Capture </a:t>
            </a:r>
            <a:endParaRPr lang="en-US" sz="2800" dirty="0">
              <a:latin typeface="Cambria" panose="02040503050406030204" pitchFamily="18" charset="0"/>
              <a:ea typeface="Cambria" panose="02040503050406030204" pitchFamily="18" charset="0"/>
            </a:endParaRPr>
          </a:p>
          <a:p>
            <a:pPr>
              <a:lnSpc>
                <a:spcPct val="150000"/>
              </a:lnSpc>
              <a:defRPr sz="2800">
                <a:solidFill>
                  <a:srgbClr val="FFFFFF"/>
                </a:solidFill>
              </a:defRPr>
            </a:pPr>
            <a:r>
              <a:rPr lang="en-US" sz="2800" dirty="0">
                <a:latin typeface="Cambria" panose="02040503050406030204" pitchFamily="18" charset="0"/>
                <a:ea typeface="Cambria" panose="02040503050406030204" pitchFamily="18" charset="0"/>
              </a:rPr>
              <a:t>4</a:t>
            </a:r>
            <a:r>
              <a:rPr sz="2800" dirty="0">
                <a:latin typeface="Cambria" panose="02040503050406030204" pitchFamily="18" charset="0"/>
                <a:ea typeface="Cambria" panose="02040503050406030204" pitchFamily="18" charset="0"/>
              </a:rPr>
              <a:t>. Display &amp; </a:t>
            </a:r>
            <a:r>
              <a:rPr lang="en-US" sz="2800" dirty="0">
                <a:latin typeface="Cambria" panose="02040503050406030204" pitchFamily="18" charset="0"/>
                <a:ea typeface="Cambria" panose="02040503050406030204" pitchFamily="18" charset="0"/>
              </a:rPr>
              <a:t>Save</a:t>
            </a:r>
            <a:endParaRPr sz="2800" dirty="0">
              <a:latin typeface="Cambria" panose="02040503050406030204" pitchFamily="18" charset="0"/>
              <a:ea typeface="Cambria" panose="02040503050406030204" pitchFamily="18" charset="0"/>
            </a:endParaRPr>
          </a:p>
        </p:txBody>
      </p:sp>
      <p:pic>
        <p:nvPicPr>
          <p:cNvPr id="5" name="图片 4">
            <a:extLst>
              <a:ext uri="{FF2B5EF4-FFF2-40B4-BE49-F238E27FC236}">
                <a16:creationId xmlns:a16="http://schemas.microsoft.com/office/drawing/2014/main" id="{F3FFD83A-A692-015F-8550-5624BA683C8B}"/>
              </a:ext>
            </a:extLst>
          </p:cNvPr>
          <p:cNvPicPr>
            <a:picLocks noChangeAspect="1"/>
          </p:cNvPicPr>
          <p:nvPr/>
        </p:nvPicPr>
        <p:blipFill rotWithShape="1">
          <a:blip r:embed="rId3"/>
          <a:srcRect r="7282"/>
          <a:stretch/>
        </p:blipFill>
        <p:spPr>
          <a:xfrm>
            <a:off x="8555758" y="0"/>
            <a:ext cx="6074642"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914400" y="457200"/>
            <a:ext cx="6601744" cy="707886"/>
          </a:xfrm>
          <a:prstGeom prst="rect">
            <a:avLst/>
          </a:prstGeom>
          <a:noFill/>
        </p:spPr>
        <p:txBody>
          <a:bodyPr wrap="none">
            <a:spAutoFit/>
          </a:bodyPr>
          <a:lstStyle/>
          <a:p>
            <a:pPr algn="l">
              <a:defRPr sz="4000" b="1">
                <a:solidFill>
                  <a:srgbClr val="FFFFFF"/>
                </a:solidFill>
              </a:defRPr>
            </a:pPr>
            <a:r>
              <a:rPr i="1" dirty="0">
                <a:latin typeface="Cambria" panose="02040503050406030204" pitchFamily="18" charset="0"/>
                <a:ea typeface="Cambria" panose="02040503050406030204" pitchFamily="18" charset="0"/>
              </a:rPr>
              <a:t>Step 1 - Character Selection</a:t>
            </a:r>
          </a:p>
        </p:txBody>
      </p:sp>
      <p:sp>
        <p:nvSpPr>
          <p:cNvPr id="3" name="TextBox 2"/>
          <p:cNvSpPr txBox="1"/>
          <p:nvPr/>
        </p:nvSpPr>
        <p:spPr>
          <a:xfrm>
            <a:off x="7516143" y="1164443"/>
            <a:ext cx="3399183" cy="523220"/>
          </a:xfrm>
          <a:prstGeom prst="rect">
            <a:avLst/>
          </a:prstGeom>
          <a:noFill/>
        </p:spPr>
        <p:txBody>
          <a:bodyPr wrap="square">
            <a:spAutoFit/>
          </a:bodyPr>
          <a:lstStyle/>
          <a:p>
            <a:pPr>
              <a:defRPr sz="2800">
                <a:solidFill>
                  <a:srgbClr val="FFFFFF"/>
                </a:solidFill>
              </a:defRPr>
            </a:pPr>
            <a:r>
              <a:rPr lang="en-US" dirty="0"/>
              <a:t>Button functions</a:t>
            </a:r>
            <a:endParaRPr dirty="0"/>
          </a:p>
        </p:txBody>
      </p:sp>
      <p:pic>
        <p:nvPicPr>
          <p:cNvPr id="5" name="Picture 4">
            <a:extLst>
              <a:ext uri="{FF2B5EF4-FFF2-40B4-BE49-F238E27FC236}">
                <a16:creationId xmlns:a16="http://schemas.microsoft.com/office/drawing/2014/main" id="{0BEC1E0A-D285-41BF-882E-69DA825502F6}"/>
              </a:ext>
            </a:extLst>
          </p:cNvPr>
          <p:cNvPicPr>
            <a:picLocks noChangeAspect="1"/>
          </p:cNvPicPr>
          <p:nvPr/>
        </p:nvPicPr>
        <p:blipFill rotWithShape="1">
          <a:blip r:embed="rId3"/>
          <a:srcRect l="3613" t="50639" r="34089"/>
          <a:stretch/>
        </p:blipFill>
        <p:spPr>
          <a:xfrm>
            <a:off x="7516143" y="1577471"/>
            <a:ext cx="5874026" cy="2163084"/>
          </a:xfrm>
          <a:prstGeom prst="rect">
            <a:avLst/>
          </a:prstGeom>
        </p:spPr>
      </p:pic>
      <p:pic>
        <p:nvPicPr>
          <p:cNvPr id="6" name="Picture 5" descr="dc7546d7-f7ff-43ca-b798-1b86e17f3197.jpeg">
            <a:extLst>
              <a:ext uri="{FF2B5EF4-FFF2-40B4-BE49-F238E27FC236}">
                <a16:creationId xmlns:a16="http://schemas.microsoft.com/office/drawing/2014/main" id="{1E7BBC7C-50BF-4188-8E4E-C87F2E125F98}"/>
              </a:ext>
            </a:extLst>
          </p:cNvPr>
          <p:cNvPicPr>
            <a:picLocks noChangeAspect="1"/>
          </p:cNvPicPr>
          <p:nvPr/>
        </p:nvPicPr>
        <p:blipFill rotWithShape="1">
          <a:blip r:embed="rId4"/>
          <a:srcRect l="5418" t="13354" r="51658" b="37733"/>
          <a:stretch/>
        </p:blipFill>
        <p:spPr>
          <a:xfrm>
            <a:off x="951766" y="1261966"/>
            <a:ext cx="5298563" cy="3240868"/>
          </a:xfrm>
          <a:prstGeom prst="rect">
            <a:avLst/>
          </a:prstGeom>
        </p:spPr>
      </p:pic>
      <p:pic>
        <p:nvPicPr>
          <p:cNvPr id="7" name="Picture 6">
            <a:extLst>
              <a:ext uri="{FF2B5EF4-FFF2-40B4-BE49-F238E27FC236}">
                <a16:creationId xmlns:a16="http://schemas.microsoft.com/office/drawing/2014/main" id="{02D6B786-6CFA-4C90-909C-C51975547642}"/>
              </a:ext>
            </a:extLst>
          </p:cNvPr>
          <p:cNvPicPr>
            <a:picLocks noChangeAspect="1"/>
          </p:cNvPicPr>
          <p:nvPr/>
        </p:nvPicPr>
        <p:blipFill rotWithShape="1">
          <a:blip r:embed="rId3"/>
          <a:srcRect l="45924" b="35705"/>
          <a:stretch/>
        </p:blipFill>
        <p:spPr>
          <a:xfrm>
            <a:off x="7516144" y="4336892"/>
            <a:ext cx="5874025" cy="3245920"/>
          </a:xfrm>
          <a:prstGeom prst="rect">
            <a:avLst/>
          </a:prstGeom>
        </p:spPr>
      </p:pic>
      <p:sp>
        <p:nvSpPr>
          <p:cNvPr id="8" name="TextBox 7">
            <a:extLst>
              <a:ext uri="{FF2B5EF4-FFF2-40B4-BE49-F238E27FC236}">
                <a16:creationId xmlns:a16="http://schemas.microsoft.com/office/drawing/2014/main" id="{511020A1-A19C-4BA5-AC70-DC12F5487E0B}"/>
              </a:ext>
            </a:extLst>
          </p:cNvPr>
          <p:cNvSpPr txBox="1"/>
          <p:nvPr/>
        </p:nvSpPr>
        <p:spPr>
          <a:xfrm>
            <a:off x="7516144" y="3813672"/>
            <a:ext cx="4234070" cy="523220"/>
          </a:xfrm>
          <a:prstGeom prst="rect">
            <a:avLst/>
          </a:prstGeom>
          <a:noFill/>
        </p:spPr>
        <p:txBody>
          <a:bodyPr wrap="square">
            <a:spAutoFit/>
          </a:bodyPr>
          <a:lstStyle/>
          <a:p>
            <a:pPr>
              <a:defRPr sz="2800">
                <a:solidFill>
                  <a:srgbClr val="FFFFFF"/>
                </a:solidFill>
              </a:defRPr>
            </a:pPr>
            <a:r>
              <a:rPr lang="en-US" dirty="0"/>
              <a:t>Character lora selection</a:t>
            </a:r>
            <a:endParaRPr dirty="0"/>
          </a:p>
        </p:txBody>
      </p:sp>
      <p:pic>
        <p:nvPicPr>
          <p:cNvPr id="9" name="图片 8" descr="应用程序&#10;&#10;AI 生成的内容可能不正确。">
            <a:extLst>
              <a:ext uri="{FF2B5EF4-FFF2-40B4-BE49-F238E27FC236}">
                <a16:creationId xmlns:a16="http://schemas.microsoft.com/office/drawing/2014/main" id="{ECB18BCF-AE26-BCBA-4F68-538966B47ABE}"/>
              </a:ext>
            </a:extLst>
          </p:cNvPr>
          <p:cNvPicPr>
            <a:picLocks noChangeAspect="1"/>
          </p:cNvPicPr>
          <p:nvPr/>
        </p:nvPicPr>
        <p:blipFill>
          <a:blip r:embed="rId5"/>
          <a:stretch>
            <a:fillRect/>
          </a:stretch>
        </p:blipFill>
        <p:spPr>
          <a:xfrm>
            <a:off x="914400" y="4536633"/>
            <a:ext cx="5335929" cy="3162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914400" y="457200"/>
            <a:ext cx="6310767" cy="707886"/>
          </a:xfrm>
          <a:prstGeom prst="rect">
            <a:avLst/>
          </a:prstGeom>
          <a:noFill/>
        </p:spPr>
        <p:txBody>
          <a:bodyPr wrap="none">
            <a:spAutoFit/>
          </a:bodyPr>
          <a:lstStyle/>
          <a:p>
            <a:pPr algn="l">
              <a:defRPr sz="4000" b="1">
                <a:solidFill>
                  <a:srgbClr val="FFFFFF"/>
                </a:solidFill>
              </a:defRPr>
            </a:pPr>
            <a:r>
              <a:rPr i="1" dirty="0"/>
              <a:t>Step 2 - AI Pose Generation</a:t>
            </a:r>
          </a:p>
        </p:txBody>
      </p:sp>
      <p:sp>
        <p:nvSpPr>
          <p:cNvPr id="3" name="TextBox 2"/>
          <p:cNvSpPr txBox="1"/>
          <p:nvPr/>
        </p:nvSpPr>
        <p:spPr>
          <a:xfrm>
            <a:off x="914400" y="1371600"/>
            <a:ext cx="3699667" cy="523220"/>
          </a:xfrm>
          <a:prstGeom prst="rect">
            <a:avLst/>
          </a:prstGeom>
          <a:noFill/>
        </p:spPr>
        <p:txBody>
          <a:bodyPr wrap="none">
            <a:spAutoFit/>
          </a:bodyPr>
          <a:lstStyle/>
          <a:p>
            <a:pPr>
              <a:defRPr sz="2800">
                <a:solidFill>
                  <a:srgbClr val="FFFFFF"/>
                </a:solidFill>
              </a:defRPr>
            </a:pPr>
            <a:r>
              <a:rPr lang="en-HK" dirty="0"/>
              <a:t>Character Pose Control</a:t>
            </a:r>
          </a:p>
        </p:txBody>
      </p:sp>
      <p:pic>
        <p:nvPicPr>
          <p:cNvPr id="5" name="Picture 4">
            <a:extLst>
              <a:ext uri="{FF2B5EF4-FFF2-40B4-BE49-F238E27FC236}">
                <a16:creationId xmlns:a16="http://schemas.microsoft.com/office/drawing/2014/main" id="{62CE09FF-43C0-4A1A-840A-C73DC42EE019}"/>
              </a:ext>
            </a:extLst>
          </p:cNvPr>
          <p:cNvPicPr>
            <a:picLocks noChangeAspect="1"/>
          </p:cNvPicPr>
          <p:nvPr/>
        </p:nvPicPr>
        <p:blipFill>
          <a:blip r:embed="rId3"/>
          <a:stretch>
            <a:fillRect/>
          </a:stretch>
        </p:blipFill>
        <p:spPr>
          <a:xfrm>
            <a:off x="31750" y="2101334"/>
            <a:ext cx="14598650" cy="4387850"/>
          </a:xfrm>
          <a:prstGeom prst="rect">
            <a:avLst/>
          </a:prstGeom>
        </p:spPr>
      </p:pic>
      <p:sp>
        <p:nvSpPr>
          <p:cNvPr id="6" name="TextBox 5">
            <a:extLst>
              <a:ext uri="{FF2B5EF4-FFF2-40B4-BE49-F238E27FC236}">
                <a16:creationId xmlns:a16="http://schemas.microsoft.com/office/drawing/2014/main" id="{319E51E5-6CBE-420B-9815-E9AE7C9DD12F}"/>
              </a:ext>
            </a:extLst>
          </p:cNvPr>
          <p:cNvSpPr txBox="1"/>
          <p:nvPr/>
        </p:nvSpPr>
        <p:spPr>
          <a:xfrm>
            <a:off x="2764233" y="2600235"/>
            <a:ext cx="3983206" cy="461665"/>
          </a:xfrm>
          <a:prstGeom prst="rect">
            <a:avLst/>
          </a:prstGeom>
          <a:noFill/>
        </p:spPr>
        <p:txBody>
          <a:bodyPr wrap="none">
            <a:spAutoFit/>
          </a:bodyPr>
          <a:lstStyle/>
          <a:p>
            <a:pPr>
              <a:defRPr sz="2800">
                <a:solidFill>
                  <a:srgbClr val="FFFFFF"/>
                </a:solidFill>
              </a:defRPr>
            </a:pPr>
            <a:r>
              <a:rPr lang="en-US" sz="2400" dirty="0"/>
              <a:t>C</a:t>
            </a:r>
            <a:r>
              <a:rPr lang="en-HK" sz="2400" dirty="0" err="1"/>
              <a:t>ontrolNet</a:t>
            </a:r>
            <a:r>
              <a:rPr lang="en-HK" sz="2400" dirty="0"/>
              <a:t> model: </a:t>
            </a:r>
            <a:r>
              <a:rPr lang="en-HK" sz="2400" dirty="0" err="1"/>
              <a:t>OpenPose</a:t>
            </a:r>
            <a:endParaRPr lang="en-HK" sz="2400" dirty="0"/>
          </a:p>
        </p:txBody>
      </p:sp>
      <p:sp>
        <p:nvSpPr>
          <p:cNvPr id="7" name="TextBox 6">
            <a:extLst>
              <a:ext uri="{FF2B5EF4-FFF2-40B4-BE49-F238E27FC236}">
                <a16:creationId xmlns:a16="http://schemas.microsoft.com/office/drawing/2014/main" id="{82D1C533-6C1C-416D-A05A-3E3DA9F6CC26}"/>
              </a:ext>
            </a:extLst>
          </p:cNvPr>
          <p:cNvSpPr txBox="1"/>
          <p:nvPr/>
        </p:nvSpPr>
        <p:spPr>
          <a:xfrm>
            <a:off x="191957" y="5509615"/>
            <a:ext cx="5306261" cy="461665"/>
          </a:xfrm>
          <a:prstGeom prst="rect">
            <a:avLst/>
          </a:prstGeom>
          <a:noFill/>
        </p:spPr>
        <p:txBody>
          <a:bodyPr wrap="none">
            <a:spAutoFit/>
          </a:bodyPr>
          <a:lstStyle/>
          <a:p>
            <a:pPr>
              <a:defRPr sz="2800">
                <a:solidFill>
                  <a:srgbClr val="FFFFFF"/>
                </a:solidFill>
              </a:defRPr>
            </a:pPr>
            <a:r>
              <a:rPr lang="en-HK" sz="2400" dirty="0"/>
              <a:t>Pose Reference Image       “Stick Figure”</a:t>
            </a:r>
          </a:p>
        </p:txBody>
      </p:sp>
      <p:sp>
        <p:nvSpPr>
          <p:cNvPr id="9" name="Rectangle: Rounded Corners 8">
            <a:extLst>
              <a:ext uri="{FF2B5EF4-FFF2-40B4-BE49-F238E27FC236}">
                <a16:creationId xmlns:a16="http://schemas.microsoft.com/office/drawing/2014/main" id="{4A46B83B-D111-4111-91A6-525C18E38AE0}"/>
              </a:ext>
            </a:extLst>
          </p:cNvPr>
          <p:cNvSpPr/>
          <p:nvPr/>
        </p:nvSpPr>
        <p:spPr>
          <a:xfrm>
            <a:off x="3669030" y="3094767"/>
            <a:ext cx="1636395" cy="609600"/>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HK"/>
          </a:p>
        </p:txBody>
      </p:sp>
      <p:sp>
        <p:nvSpPr>
          <p:cNvPr id="10" name="Rectangle: Rounded Corners 9">
            <a:extLst>
              <a:ext uri="{FF2B5EF4-FFF2-40B4-BE49-F238E27FC236}">
                <a16:creationId xmlns:a16="http://schemas.microsoft.com/office/drawing/2014/main" id="{1F560356-6BA4-4B4F-8315-B30751A5E8FC}"/>
              </a:ext>
            </a:extLst>
          </p:cNvPr>
          <p:cNvSpPr/>
          <p:nvPr/>
        </p:nvSpPr>
        <p:spPr>
          <a:xfrm>
            <a:off x="3718560" y="3809999"/>
            <a:ext cx="1586864" cy="1723935"/>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HK"/>
          </a:p>
        </p:txBody>
      </p:sp>
      <p:sp>
        <p:nvSpPr>
          <p:cNvPr id="12" name="TextBox 11">
            <a:extLst>
              <a:ext uri="{FF2B5EF4-FFF2-40B4-BE49-F238E27FC236}">
                <a16:creationId xmlns:a16="http://schemas.microsoft.com/office/drawing/2014/main" id="{1B11A921-548E-4583-800C-ABFCC29C4EBD}"/>
              </a:ext>
            </a:extLst>
          </p:cNvPr>
          <p:cNvSpPr txBox="1"/>
          <p:nvPr/>
        </p:nvSpPr>
        <p:spPr>
          <a:xfrm>
            <a:off x="13134059" y="7653399"/>
            <a:ext cx="1324402" cy="461665"/>
          </a:xfrm>
          <a:prstGeom prst="rect">
            <a:avLst/>
          </a:prstGeom>
          <a:noFill/>
        </p:spPr>
        <p:txBody>
          <a:bodyPr wrap="none">
            <a:spAutoFit/>
          </a:bodyPr>
          <a:lstStyle/>
          <a:p>
            <a:pPr>
              <a:defRPr sz="2800">
                <a:solidFill>
                  <a:srgbClr val="FFFFFF"/>
                </a:solidFill>
              </a:defRPr>
            </a:pPr>
            <a:r>
              <a:rPr lang="en-US" sz="2400" dirty="0">
                <a:solidFill>
                  <a:srgbClr val="92D050"/>
                </a:solidFill>
              </a:rPr>
              <a:t>C</a:t>
            </a:r>
            <a:r>
              <a:rPr lang="en-HK" sz="2400" dirty="0" err="1">
                <a:solidFill>
                  <a:srgbClr val="92D050"/>
                </a:solidFill>
              </a:rPr>
              <a:t>omfyUI</a:t>
            </a:r>
            <a:endParaRPr lang="en-HK" sz="2400" dirty="0">
              <a:solidFill>
                <a:srgbClr val="92D050"/>
              </a:solidFill>
            </a:endParaRPr>
          </a:p>
        </p:txBody>
      </p:sp>
      <p:cxnSp>
        <p:nvCxnSpPr>
          <p:cNvPr id="8" name="Straight Arrow Connector 7">
            <a:extLst>
              <a:ext uri="{FF2B5EF4-FFF2-40B4-BE49-F238E27FC236}">
                <a16:creationId xmlns:a16="http://schemas.microsoft.com/office/drawing/2014/main" id="{51E8DC52-6310-4591-969A-CCEC6D6B0479}"/>
              </a:ext>
            </a:extLst>
          </p:cNvPr>
          <p:cNvCxnSpPr/>
          <p:nvPr/>
        </p:nvCxnSpPr>
        <p:spPr>
          <a:xfrm>
            <a:off x="3188473" y="5740842"/>
            <a:ext cx="302150" cy="0"/>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F9CD67-4332-4423-91CC-A2577FD1123D}"/>
              </a:ext>
            </a:extLst>
          </p:cNvPr>
          <p:cNvPicPr>
            <a:picLocks noChangeAspect="1"/>
          </p:cNvPicPr>
          <p:nvPr/>
        </p:nvPicPr>
        <p:blipFill rotWithShape="1">
          <a:blip r:embed="rId3"/>
          <a:srcRect l="397" t="6862" r="7880" b="5906"/>
          <a:stretch/>
        </p:blipFill>
        <p:spPr>
          <a:xfrm>
            <a:off x="0" y="1348611"/>
            <a:ext cx="14539034" cy="6880989"/>
          </a:xfrm>
          <a:prstGeom prst="rect">
            <a:avLst/>
          </a:prstGeom>
        </p:spPr>
      </p:pic>
      <p:sp>
        <p:nvSpPr>
          <p:cNvPr id="2" name="TextBox 1"/>
          <p:cNvSpPr txBox="1"/>
          <p:nvPr/>
        </p:nvSpPr>
        <p:spPr>
          <a:xfrm>
            <a:off x="914400" y="457200"/>
            <a:ext cx="6310767" cy="707886"/>
          </a:xfrm>
          <a:prstGeom prst="rect">
            <a:avLst/>
          </a:prstGeom>
          <a:noFill/>
        </p:spPr>
        <p:txBody>
          <a:bodyPr wrap="none">
            <a:spAutoFit/>
          </a:bodyPr>
          <a:lstStyle/>
          <a:p>
            <a:pPr algn="l">
              <a:defRPr sz="4000" b="1">
                <a:solidFill>
                  <a:srgbClr val="FFFFFF"/>
                </a:solidFill>
              </a:defRPr>
            </a:pPr>
            <a:r>
              <a:rPr i="1" dirty="0"/>
              <a:t>Step 2 - AI Pose Generation</a:t>
            </a:r>
          </a:p>
        </p:txBody>
      </p:sp>
      <p:sp>
        <p:nvSpPr>
          <p:cNvPr id="3" name="TextBox 2"/>
          <p:cNvSpPr txBox="1"/>
          <p:nvPr/>
        </p:nvSpPr>
        <p:spPr>
          <a:xfrm>
            <a:off x="914400" y="1371600"/>
            <a:ext cx="3568606" cy="523220"/>
          </a:xfrm>
          <a:prstGeom prst="rect">
            <a:avLst/>
          </a:prstGeom>
          <a:noFill/>
        </p:spPr>
        <p:txBody>
          <a:bodyPr wrap="none">
            <a:spAutoFit/>
          </a:bodyPr>
          <a:lstStyle/>
          <a:p>
            <a:pPr>
              <a:defRPr sz="2800">
                <a:solidFill>
                  <a:srgbClr val="FFFFFF"/>
                </a:solidFill>
              </a:defRPr>
            </a:pPr>
            <a:r>
              <a:rPr lang="en-HK" dirty="0"/>
              <a:t>Multi Pose Generation</a:t>
            </a:r>
          </a:p>
        </p:txBody>
      </p:sp>
      <p:sp>
        <p:nvSpPr>
          <p:cNvPr id="6" name="TextBox 5">
            <a:extLst>
              <a:ext uri="{FF2B5EF4-FFF2-40B4-BE49-F238E27FC236}">
                <a16:creationId xmlns:a16="http://schemas.microsoft.com/office/drawing/2014/main" id="{319E51E5-6CBE-420B-9815-E9AE7C9DD12F}"/>
              </a:ext>
            </a:extLst>
          </p:cNvPr>
          <p:cNvSpPr txBox="1"/>
          <p:nvPr/>
        </p:nvSpPr>
        <p:spPr>
          <a:xfrm>
            <a:off x="9234607" y="2277639"/>
            <a:ext cx="3248005" cy="461665"/>
          </a:xfrm>
          <a:prstGeom prst="rect">
            <a:avLst/>
          </a:prstGeom>
          <a:noFill/>
        </p:spPr>
        <p:txBody>
          <a:bodyPr wrap="none">
            <a:spAutoFit/>
          </a:bodyPr>
          <a:lstStyle/>
          <a:p>
            <a:pPr>
              <a:defRPr sz="2800">
                <a:solidFill>
                  <a:srgbClr val="FFFFFF"/>
                </a:solidFill>
              </a:defRPr>
            </a:pPr>
            <a:r>
              <a:rPr lang="en-US" sz="2400" dirty="0"/>
              <a:t>C</a:t>
            </a:r>
            <a:r>
              <a:rPr lang="en-HK" sz="2400" dirty="0" err="1"/>
              <a:t>onditioning</a:t>
            </a:r>
            <a:r>
              <a:rPr lang="en-HK" sz="2400" dirty="0"/>
              <a:t>(combine)</a:t>
            </a:r>
          </a:p>
        </p:txBody>
      </p:sp>
      <p:sp>
        <p:nvSpPr>
          <p:cNvPr id="7" name="TextBox 6">
            <a:extLst>
              <a:ext uri="{FF2B5EF4-FFF2-40B4-BE49-F238E27FC236}">
                <a16:creationId xmlns:a16="http://schemas.microsoft.com/office/drawing/2014/main" id="{82D1C533-6C1C-416D-A05A-3E3DA9F6CC26}"/>
              </a:ext>
            </a:extLst>
          </p:cNvPr>
          <p:cNvSpPr txBox="1"/>
          <p:nvPr/>
        </p:nvSpPr>
        <p:spPr>
          <a:xfrm>
            <a:off x="5213292" y="7216739"/>
            <a:ext cx="2408480" cy="461665"/>
          </a:xfrm>
          <a:prstGeom prst="rect">
            <a:avLst/>
          </a:prstGeom>
          <a:noFill/>
        </p:spPr>
        <p:txBody>
          <a:bodyPr wrap="none">
            <a:spAutoFit/>
          </a:bodyPr>
          <a:lstStyle/>
          <a:p>
            <a:pPr>
              <a:defRPr sz="2800">
                <a:solidFill>
                  <a:srgbClr val="FFFFFF"/>
                </a:solidFill>
              </a:defRPr>
            </a:pPr>
            <a:r>
              <a:rPr lang="en-HK" sz="2400" dirty="0"/>
              <a:t>4 Different Poses</a:t>
            </a:r>
          </a:p>
        </p:txBody>
      </p:sp>
      <p:sp>
        <p:nvSpPr>
          <p:cNvPr id="9" name="Rectangle: Rounded Corners 8">
            <a:extLst>
              <a:ext uri="{FF2B5EF4-FFF2-40B4-BE49-F238E27FC236}">
                <a16:creationId xmlns:a16="http://schemas.microsoft.com/office/drawing/2014/main" id="{4A46B83B-D111-4111-91A6-525C18E38AE0}"/>
              </a:ext>
            </a:extLst>
          </p:cNvPr>
          <p:cNvSpPr/>
          <p:nvPr/>
        </p:nvSpPr>
        <p:spPr>
          <a:xfrm>
            <a:off x="9324978" y="2831067"/>
            <a:ext cx="1198490" cy="305289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HK"/>
          </a:p>
        </p:txBody>
      </p:sp>
      <p:sp>
        <p:nvSpPr>
          <p:cNvPr id="10" name="Rectangle: Rounded Corners 9">
            <a:extLst>
              <a:ext uri="{FF2B5EF4-FFF2-40B4-BE49-F238E27FC236}">
                <a16:creationId xmlns:a16="http://schemas.microsoft.com/office/drawing/2014/main" id="{1F560356-6BA4-4B4F-8315-B30751A5E8FC}"/>
              </a:ext>
            </a:extLst>
          </p:cNvPr>
          <p:cNvSpPr/>
          <p:nvPr/>
        </p:nvSpPr>
        <p:spPr>
          <a:xfrm>
            <a:off x="5395794" y="2146852"/>
            <a:ext cx="1021738" cy="498035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HK"/>
          </a:p>
        </p:txBody>
      </p:sp>
      <p:sp>
        <p:nvSpPr>
          <p:cNvPr id="11" name="TextBox 10">
            <a:extLst>
              <a:ext uri="{FF2B5EF4-FFF2-40B4-BE49-F238E27FC236}">
                <a16:creationId xmlns:a16="http://schemas.microsoft.com/office/drawing/2014/main" id="{8048BAC3-3B53-4CF9-AB79-1FCF0054B764}"/>
              </a:ext>
            </a:extLst>
          </p:cNvPr>
          <p:cNvSpPr txBox="1"/>
          <p:nvPr/>
        </p:nvSpPr>
        <p:spPr>
          <a:xfrm>
            <a:off x="13134059" y="7653399"/>
            <a:ext cx="1324402" cy="461665"/>
          </a:xfrm>
          <a:prstGeom prst="rect">
            <a:avLst/>
          </a:prstGeom>
          <a:noFill/>
        </p:spPr>
        <p:txBody>
          <a:bodyPr wrap="none">
            <a:spAutoFit/>
          </a:bodyPr>
          <a:lstStyle/>
          <a:p>
            <a:pPr>
              <a:defRPr sz="2800">
                <a:solidFill>
                  <a:srgbClr val="FFFFFF"/>
                </a:solidFill>
              </a:defRPr>
            </a:pPr>
            <a:r>
              <a:rPr lang="en-US" sz="2400" dirty="0">
                <a:solidFill>
                  <a:srgbClr val="92D050"/>
                </a:solidFill>
              </a:rPr>
              <a:t>C</a:t>
            </a:r>
            <a:r>
              <a:rPr lang="en-HK" sz="2400" dirty="0" err="1">
                <a:solidFill>
                  <a:srgbClr val="92D050"/>
                </a:solidFill>
              </a:rPr>
              <a:t>omfyUI</a:t>
            </a:r>
            <a:endParaRPr lang="en-HK" sz="2400" dirty="0">
              <a:solidFill>
                <a:srgbClr val="92D050"/>
              </a:solidFill>
            </a:endParaRPr>
          </a:p>
        </p:txBody>
      </p:sp>
    </p:spTree>
    <p:extLst>
      <p:ext uri="{BB962C8B-B14F-4D97-AF65-F5344CB8AC3E}">
        <p14:creationId xmlns:p14="http://schemas.microsoft.com/office/powerpoint/2010/main" val="330391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4FA54-4BB3-4D71-85FB-95023EACB1CC}"/>
              </a:ext>
            </a:extLst>
          </p:cNvPr>
          <p:cNvPicPr>
            <a:picLocks noChangeAspect="1"/>
          </p:cNvPicPr>
          <p:nvPr/>
        </p:nvPicPr>
        <p:blipFill rotWithShape="1">
          <a:blip r:embed="rId3"/>
          <a:srcRect l="17235" r="1756"/>
          <a:stretch/>
        </p:blipFill>
        <p:spPr>
          <a:xfrm>
            <a:off x="3169320" y="-9985"/>
            <a:ext cx="11461080" cy="8239585"/>
          </a:xfrm>
          <a:prstGeom prst="rect">
            <a:avLst/>
          </a:prstGeom>
        </p:spPr>
      </p:pic>
      <p:sp>
        <p:nvSpPr>
          <p:cNvPr id="2" name="TextBox 1"/>
          <p:cNvSpPr txBox="1"/>
          <p:nvPr/>
        </p:nvSpPr>
        <p:spPr>
          <a:xfrm>
            <a:off x="914400" y="457200"/>
            <a:ext cx="6310767" cy="707886"/>
          </a:xfrm>
          <a:prstGeom prst="rect">
            <a:avLst/>
          </a:prstGeom>
          <a:noFill/>
        </p:spPr>
        <p:txBody>
          <a:bodyPr wrap="none">
            <a:spAutoFit/>
          </a:bodyPr>
          <a:lstStyle/>
          <a:p>
            <a:pPr algn="l">
              <a:defRPr sz="4000" b="1">
                <a:solidFill>
                  <a:srgbClr val="FFFFFF"/>
                </a:solidFill>
              </a:defRPr>
            </a:pPr>
            <a:r>
              <a:rPr i="1" dirty="0"/>
              <a:t>Step 2 - AI Pose Generation</a:t>
            </a:r>
          </a:p>
        </p:txBody>
      </p:sp>
      <p:sp>
        <p:nvSpPr>
          <p:cNvPr id="3" name="TextBox 2"/>
          <p:cNvSpPr txBox="1"/>
          <p:nvPr/>
        </p:nvSpPr>
        <p:spPr>
          <a:xfrm>
            <a:off x="914400" y="1371600"/>
            <a:ext cx="3568606" cy="523220"/>
          </a:xfrm>
          <a:prstGeom prst="rect">
            <a:avLst/>
          </a:prstGeom>
          <a:noFill/>
        </p:spPr>
        <p:txBody>
          <a:bodyPr wrap="none">
            <a:spAutoFit/>
          </a:bodyPr>
          <a:lstStyle/>
          <a:p>
            <a:pPr>
              <a:defRPr sz="2800">
                <a:solidFill>
                  <a:srgbClr val="FFFFFF"/>
                </a:solidFill>
              </a:defRPr>
            </a:pPr>
            <a:r>
              <a:rPr lang="en-HK" dirty="0"/>
              <a:t>Multi Pose Generation</a:t>
            </a:r>
          </a:p>
        </p:txBody>
      </p:sp>
      <p:sp>
        <p:nvSpPr>
          <p:cNvPr id="11" name="TextBox 10">
            <a:extLst>
              <a:ext uri="{FF2B5EF4-FFF2-40B4-BE49-F238E27FC236}">
                <a16:creationId xmlns:a16="http://schemas.microsoft.com/office/drawing/2014/main" id="{8048BAC3-3B53-4CF9-AB79-1FCF0054B764}"/>
              </a:ext>
            </a:extLst>
          </p:cNvPr>
          <p:cNvSpPr txBox="1"/>
          <p:nvPr/>
        </p:nvSpPr>
        <p:spPr>
          <a:xfrm>
            <a:off x="12365607" y="7653399"/>
            <a:ext cx="2155462" cy="461665"/>
          </a:xfrm>
          <a:prstGeom prst="rect">
            <a:avLst/>
          </a:prstGeom>
          <a:noFill/>
        </p:spPr>
        <p:txBody>
          <a:bodyPr wrap="none">
            <a:spAutoFit/>
          </a:bodyPr>
          <a:lstStyle/>
          <a:p>
            <a:pPr>
              <a:defRPr sz="2800">
                <a:solidFill>
                  <a:srgbClr val="FFFFFF"/>
                </a:solidFill>
              </a:defRPr>
            </a:pPr>
            <a:r>
              <a:rPr lang="en-US" sz="2400" dirty="0" err="1">
                <a:solidFill>
                  <a:srgbClr val="92D050"/>
                </a:solidFill>
              </a:rPr>
              <a:t>TouchDesigner</a:t>
            </a:r>
            <a:endParaRPr lang="en-HK" sz="2400" dirty="0">
              <a:solidFill>
                <a:srgbClr val="92D050"/>
              </a:solidFill>
            </a:endParaRPr>
          </a:p>
        </p:txBody>
      </p:sp>
    </p:spTree>
    <p:extLst>
      <p:ext uri="{BB962C8B-B14F-4D97-AF65-F5344CB8AC3E}">
        <p14:creationId xmlns:p14="http://schemas.microsoft.com/office/powerpoint/2010/main" val="19087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DA9D06-1274-4B0A-B724-C1253A24EAE0}"/>
              </a:ext>
            </a:extLst>
          </p:cNvPr>
          <p:cNvPicPr>
            <a:picLocks noChangeAspect="1"/>
          </p:cNvPicPr>
          <p:nvPr/>
        </p:nvPicPr>
        <p:blipFill rotWithShape="1">
          <a:blip r:embed="rId5"/>
          <a:srcRect l="53854" t="21835" r="9044" b="52338"/>
          <a:stretch/>
        </p:blipFill>
        <p:spPr>
          <a:xfrm>
            <a:off x="8991430" y="1"/>
            <a:ext cx="5638970" cy="2099240"/>
          </a:xfrm>
          <a:prstGeom prst="rect">
            <a:avLst/>
          </a:prstGeom>
        </p:spPr>
      </p:pic>
      <p:sp>
        <p:nvSpPr>
          <p:cNvPr id="2" name="TextBox 1"/>
          <p:cNvSpPr txBox="1"/>
          <p:nvPr/>
        </p:nvSpPr>
        <p:spPr>
          <a:xfrm>
            <a:off x="914400" y="457200"/>
            <a:ext cx="5700343" cy="707886"/>
          </a:xfrm>
          <a:prstGeom prst="rect">
            <a:avLst/>
          </a:prstGeom>
          <a:noFill/>
        </p:spPr>
        <p:txBody>
          <a:bodyPr wrap="none">
            <a:spAutoFit/>
          </a:bodyPr>
          <a:lstStyle/>
          <a:p>
            <a:pPr algn="l">
              <a:defRPr sz="4000" b="1">
                <a:solidFill>
                  <a:srgbClr val="FFFFFF"/>
                </a:solidFill>
              </a:defRPr>
            </a:pPr>
            <a:r>
              <a:rPr i="1" dirty="0"/>
              <a:t>Step 3 - Camera </a:t>
            </a:r>
            <a:r>
              <a:rPr lang="en-HK" i="1" dirty="0"/>
              <a:t>Capture</a:t>
            </a:r>
            <a:endParaRPr i="1" dirty="0"/>
          </a:p>
        </p:txBody>
      </p:sp>
      <p:pic>
        <p:nvPicPr>
          <p:cNvPr id="5" name="Picture 4">
            <a:extLst>
              <a:ext uri="{FF2B5EF4-FFF2-40B4-BE49-F238E27FC236}">
                <a16:creationId xmlns:a16="http://schemas.microsoft.com/office/drawing/2014/main" id="{151C443D-3034-482F-ACA4-9F04300F8BA0}"/>
              </a:ext>
            </a:extLst>
          </p:cNvPr>
          <p:cNvPicPr>
            <a:picLocks noChangeAspect="1"/>
          </p:cNvPicPr>
          <p:nvPr/>
        </p:nvPicPr>
        <p:blipFill rotWithShape="1">
          <a:blip r:embed="rId5"/>
          <a:srcRect r="50000"/>
          <a:stretch/>
        </p:blipFill>
        <p:spPr>
          <a:xfrm>
            <a:off x="8991430" y="2099241"/>
            <a:ext cx="5638970" cy="6031149"/>
          </a:xfrm>
          <a:prstGeom prst="rect">
            <a:avLst/>
          </a:prstGeom>
        </p:spPr>
      </p:pic>
      <p:pic>
        <p:nvPicPr>
          <p:cNvPr id="10" name="capture">
            <a:hlinkClick r:id="" action="ppaction://media"/>
            <a:extLst>
              <a:ext uri="{FF2B5EF4-FFF2-40B4-BE49-F238E27FC236}">
                <a16:creationId xmlns:a16="http://schemas.microsoft.com/office/drawing/2014/main" id="{7C010D16-1687-4C24-A623-745C281EE5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145" y="2099241"/>
            <a:ext cx="7742652" cy="4355241"/>
          </a:xfrm>
          <a:prstGeom prst="rect">
            <a:avLst/>
          </a:prstGeom>
        </p:spPr>
      </p:pic>
      <p:sp>
        <p:nvSpPr>
          <p:cNvPr id="11" name="TextBox 10">
            <a:extLst>
              <a:ext uri="{FF2B5EF4-FFF2-40B4-BE49-F238E27FC236}">
                <a16:creationId xmlns:a16="http://schemas.microsoft.com/office/drawing/2014/main" id="{EDB901EB-6E24-4E38-86CC-6E146B336F4E}"/>
              </a:ext>
            </a:extLst>
          </p:cNvPr>
          <p:cNvSpPr txBox="1"/>
          <p:nvPr/>
        </p:nvSpPr>
        <p:spPr>
          <a:xfrm>
            <a:off x="914400" y="1371600"/>
            <a:ext cx="3639201" cy="523220"/>
          </a:xfrm>
          <a:prstGeom prst="rect">
            <a:avLst/>
          </a:prstGeom>
          <a:noFill/>
        </p:spPr>
        <p:txBody>
          <a:bodyPr wrap="none">
            <a:spAutoFit/>
          </a:bodyPr>
          <a:lstStyle/>
          <a:p>
            <a:pPr>
              <a:defRPr sz="2800">
                <a:solidFill>
                  <a:srgbClr val="FFFFFF"/>
                </a:solidFill>
              </a:defRPr>
            </a:pPr>
            <a:r>
              <a:rPr lang="en-HK" dirty="0">
                <a:solidFill>
                  <a:schemeClr val="bg1"/>
                </a:solidFill>
              </a:rPr>
              <a:t>Photo taking </a:t>
            </a:r>
            <a:r>
              <a:rPr lang="en-HK" dirty="0">
                <a:solidFill>
                  <a:schemeClr val="bg1"/>
                </a:solidFill>
                <a:hlinkClick r:id="rId7" action="ppaction://hlinkfile">
                  <a:extLst>
                    <a:ext uri="{A12FA001-AC4F-418D-AE19-62706E023703}">
                      <ahyp:hlinkClr xmlns:ahyp="http://schemas.microsoft.com/office/drawing/2018/hyperlinkcolor" val="tx"/>
                    </a:ext>
                  </a:extLst>
                </a:hlinkClick>
              </a:rPr>
              <a:t>sequence</a:t>
            </a:r>
            <a:endParaRPr lang="en-HK"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ECCC5F-2BE2-4132-9F08-D817E5D72B13}"/>
              </a:ext>
            </a:extLst>
          </p:cNvPr>
          <p:cNvSpPr txBox="1"/>
          <p:nvPr/>
        </p:nvSpPr>
        <p:spPr>
          <a:xfrm>
            <a:off x="914400" y="1371600"/>
            <a:ext cx="5349221" cy="523220"/>
          </a:xfrm>
          <a:prstGeom prst="rect">
            <a:avLst/>
          </a:prstGeom>
          <a:noFill/>
        </p:spPr>
        <p:txBody>
          <a:bodyPr wrap="none">
            <a:spAutoFit/>
          </a:bodyPr>
          <a:lstStyle/>
          <a:p>
            <a:pPr>
              <a:defRPr sz="2800">
                <a:solidFill>
                  <a:srgbClr val="FFFFFF"/>
                </a:solidFill>
              </a:defRPr>
            </a:pPr>
            <a:r>
              <a:rPr lang="en-HK" dirty="0"/>
              <a:t>Cross network component access </a:t>
            </a:r>
          </a:p>
        </p:txBody>
      </p:sp>
      <p:sp>
        <p:nvSpPr>
          <p:cNvPr id="9" name="TextBox 8">
            <a:extLst>
              <a:ext uri="{FF2B5EF4-FFF2-40B4-BE49-F238E27FC236}">
                <a16:creationId xmlns:a16="http://schemas.microsoft.com/office/drawing/2014/main" id="{E119F361-6F45-49DA-97CB-47EBE2F0C779}"/>
              </a:ext>
            </a:extLst>
          </p:cNvPr>
          <p:cNvSpPr txBox="1"/>
          <p:nvPr/>
        </p:nvSpPr>
        <p:spPr>
          <a:xfrm>
            <a:off x="914400" y="457200"/>
            <a:ext cx="6235618" cy="707886"/>
          </a:xfrm>
          <a:prstGeom prst="rect">
            <a:avLst/>
          </a:prstGeom>
          <a:noFill/>
        </p:spPr>
        <p:txBody>
          <a:bodyPr wrap="none">
            <a:spAutoFit/>
          </a:bodyPr>
          <a:lstStyle/>
          <a:p>
            <a:pPr algn="l">
              <a:defRPr sz="4000" b="1">
                <a:solidFill>
                  <a:srgbClr val="FFFFFF"/>
                </a:solidFill>
              </a:defRPr>
            </a:pPr>
            <a:r>
              <a:rPr i="1" dirty="0"/>
              <a:t>Step 4 - </a:t>
            </a:r>
            <a:r>
              <a:rPr lang="en-HK" i="1" dirty="0"/>
              <a:t>Final Composition </a:t>
            </a:r>
            <a:endParaRPr i="1" dirty="0"/>
          </a:p>
        </p:txBody>
      </p:sp>
      <p:pic>
        <p:nvPicPr>
          <p:cNvPr id="3" name="图片 2" descr="电视萤幕画面&#10;&#10;AI 生成的内容可能不正确。">
            <a:extLst>
              <a:ext uri="{FF2B5EF4-FFF2-40B4-BE49-F238E27FC236}">
                <a16:creationId xmlns:a16="http://schemas.microsoft.com/office/drawing/2014/main" id="{284D5948-8915-6EA0-BF0B-8E552349B229}"/>
              </a:ext>
            </a:extLst>
          </p:cNvPr>
          <p:cNvPicPr>
            <a:picLocks noChangeAspect="1"/>
          </p:cNvPicPr>
          <p:nvPr/>
        </p:nvPicPr>
        <p:blipFill>
          <a:blip r:embed="rId3"/>
          <a:srcRect l="6005" t="9997" r="11371" b="12273"/>
          <a:stretch/>
        </p:blipFill>
        <p:spPr>
          <a:xfrm>
            <a:off x="1051579" y="2627907"/>
            <a:ext cx="5486400" cy="2902431"/>
          </a:xfrm>
          <a:prstGeom prst="rect">
            <a:avLst/>
          </a:prstGeom>
        </p:spPr>
      </p:pic>
      <p:pic>
        <p:nvPicPr>
          <p:cNvPr id="4" name="Picture 3">
            <a:extLst>
              <a:ext uri="{FF2B5EF4-FFF2-40B4-BE49-F238E27FC236}">
                <a16:creationId xmlns:a16="http://schemas.microsoft.com/office/drawing/2014/main" id="{9F7297F5-E52E-434C-934C-22C823CD0391}"/>
              </a:ext>
            </a:extLst>
          </p:cNvPr>
          <p:cNvPicPr>
            <a:picLocks noChangeAspect="1"/>
          </p:cNvPicPr>
          <p:nvPr/>
        </p:nvPicPr>
        <p:blipFill rotWithShape="1">
          <a:blip r:embed="rId4"/>
          <a:srcRect t="21601" b="18019"/>
          <a:stretch/>
        </p:blipFill>
        <p:spPr>
          <a:xfrm>
            <a:off x="6691883" y="2627907"/>
            <a:ext cx="7552212" cy="2777925"/>
          </a:xfrm>
          <a:prstGeom prst="rect">
            <a:avLst/>
          </a:prstGeom>
        </p:spPr>
      </p:pic>
      <p:sp>
        <p:nvSpPr>
          <p:cNvPr id="5" name="TextBox 6">
            <a:extLst>
              <a:ext uri="{FF2B5EF4-FFF2-40B4-BE49-F238E27FC236}">
                <a16:creationId xmlns:a16="http://schemas.microsoft.com/office/drawing/2014/main" id="{657A1AD1-887D-79A4-2C1C-B845CE8E6384}"/>
              </a:ext>
            </a:extLst>
          </p:cNvPr>
          <p:cNvSpPr txBox="1"/>
          <p:nvPr/>
        </p:nvSpPr>
        <p:spPr>
          <a:xfrm>
            <a:off x="1051579" y="5603316"/>
            <a:ext cx="2062296" cy="461665"/>
          </a:xfrm>
          <a:prstGeom prst="rect">
            <a:avLst/>
          </a:prstGeom>
          <a:noFill/>
        </p:spPr>
        <p:txBody>
          <a:bodyPr wrap="none">
            <a:spAutoFit/>
          </a:bodyPr>
          <a:lstStyle/>
          <a:p>
            <a:pPr>
              <a:defRPr sz="2800">
                <a:solidFill>
                  <a:srgbClr val="FFFFFF"/>
                </a:solidFill>
              </a:defRPr>
            </a:pPr>
            <a:r>
              <a:rPr lang="en-HK" sz="2400" dirty="0"/>
              <a:t>Some attempt</a:t>
            </a:r>
          </a:p>
        </p:txBody>
      </p:sp>
      <p:sp>
        <p:nvSpPr>
          <p:cNvPr id="6" name="TextBox 6">
            <a:extLst>
              <a:ext uri="{FF2B5EF4-FFF2-40B4-BE49-F238E27FC236}">
                <a16:creationId xmlns:a16="http://schemas.microsoft.com/office/drawing/2014/main" id="{310714EE-CEF6-546C-40D3-08D01D8850BB}"/>
              </a:ext>
            </a:extLst>
          </p:cNvPr>
          <p:cNvSpPr txBox="1"/>
          <p:nvPr/>
        </p:nvSpPr>
        <p:spPr>
          <a:xfrm>
            <a:off x="6691883" y="5603315"/>
            <a:ext cx="2498889" cy="461665"/>
          </a:xfrm>
          <a:prstGeom prst="rect">
            <a:avLst/>
          </a:prstGeom>
          <a:noFill/>
        </p:spPr>
        <p:txBody>
          <a:bodyPr wrap="none">
            <a:spAutoFit/>
          </a:bodyPr>
          <a:lstStyle/>
          <a:p>
            <a:pPr>
              <a:defRPr sz="2800">
                <a:solidFill>
                  <a:srgbClr val="FFFFFF"/>
                </a:solidFill>
              </a:defRPr>
            </a:pPr>
            <a:r>
              <a:rPr lang="en-HK" sz="2400" dirty="0"/>
              <a:t>Workable version</a:t>
            </a:r>
          </a:p>
        </p:txBody>
      </p:sp>
    </p:spTree>
    <p:extLst>
      <p:ext uri="{BB962C8B-B14F-4D97-AF65-F5344CB8AC3E}">
        <p14:creationId xmlns:p14="http://schemas.microsoft.com/office/powerpoint/2010/main" val="627627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458</TotalTime>
  <Words>869</Words>
  <Application>Microsoft Office PowerPoint</Application>
  <PresentationFormat>自定义</PresentationFormat>
  <Paragraphs>87</Paragraphs>
  <Slides>10</Slides>
  <Notes>10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PingFang SC Regular</vt:lpstr>
      <vt:lpstr>等线</vt:lpstr>
      <vt:lpstr>Arial</vt:lpstr>
      <vt:lpstr>Cambria</vt:lpstr>
      <vt:lpstr>Segoe UI</vt:lpstr>
      <vt:lpstr>Symbol</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XUAN, Yujie Jennie [Student]</cp:lastModifiedBy>
  <cp:revision>65</cp:revision>
  <dcterms:created xsi:type="dcterms:W3CDTF">2013-01-27T09:14:16Z</dcterms:created>
  <dcterms:modified xsi:type="dcterms:W3CDTF">2025-04-24T17:23:40Z</dcterms:modified>
  <cp:category/>
</cp:coreProperties>
</file>